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0"/>
  </p:notesMasterIdLst>
  <p:sldIdLst>
    <p:sldId id="256" r:id="rId2"/>
    <p:sldId id="318" r:id="rId3"/>
    <p:sldId id="257" r:id="rId4"/>
    <p:sldId id="258" r:id="rId5"/>
    <p:sldId id="335" r:id="rId6"/>
    <p:sldId id="294" r:id="rId7"/>
    <p:sldId id="293" r:id="rId8"/>
    <p:sldId id="295" r:id="rId9"/>
    <p:sldId id="296" r:id="rId10"/>
    <p:sldId id="297" r:id="rId11"/>
    <p:sldId id="298" r:id="rId12"/>
    <p:sldId id="299" r:id="rId13"/>
    <p:sldId id="300" r:id="rId14"/>
    <p:sldId id="301" r:id="rId15"/>
    <p:sldId id="326" r:id="rId16"/>
    <p:sldId id="259" r:id="rId17"/>
    <p:sldId id="260" r:id="rId18"/>
    <p:sldId id="261" r:id="rId19"/>
    <p:sldId id="262" r:id="rId20"/>
    <p:sldId id="263" r:id="rId21"/>
    <p:sldId id="264" r:id="rId22"/>
    <p:sldId id="265" r:id="rId23"/>
    <p:sldId id="266" r:id="rId24"/>
    <p:sldId id="267" r:id="rId25"/>
    <p:sldId id="268" r:id="rId26"/>
    <p:sldId id="269" r:id="rId27"/>
    <p:sldId id="270" r:id="rId28"/>
    <p:sldId id="271" r:id="rId29"/>
    <p:sldId id="272" r:id="rId30"/>
    <p:sldId id="273" r:id="rId31"/>
    <p:sldId id="274" r:id="rId32"/>
    <p:sldId id="275" r:id="rId33"/>
    <p:sldId id="276" r:id="rId34"/>
    <p:sldId id="277" r:id="rId35"/>
    <p:sldId id="278" r:id="rId36"/>
    <p:sldId id="279" r:id="rId37"/>
    <p:sldId id="280" r:id="rId38"/>
    <p:sldId id="281" r:id="rId39"/>
    <p:sldId id="282" r:id="rId40"/>
    <p:sldId id="283" r:id="rId41"/>
    <p:sldId id="284" r:id="rId42"/>
    <p:sldId id="285" r:id="rId43"/>
    <p:sldId id="289" r:id="rId44"/>
    <p:sldId id="286" r:id="rId45"/>
    <p:sldId id="324" r:id="rId46"/>
    <p:sldId id="325" r:id="rId47"/>
    <p:sldId id="290" r:id="rId48"/>
    <p:sldId id="287" r:id="rId49"/>
    <p:sldId id="303" r:id="rId50"/>
    <p:sldId id="304" r:id="rId51"/>
    <p:sldId id="305" r:id="rId52"/>
    <p:sldId id="306" r:id="rId53"/>
    <p:sldId id="307" r:id="rId54"/>
    <p:sldId id="320" r:id="rId55"/>
    <p:sldId id="321" r:id="rId56"/>
    <p:sldId id="327" r:id="rId57"/>
    <p:sldId id="328" r:id="rId58"/>
    <p:sldId id="329" r:id="rId59"/>
    <p:sldId id="330" r:id="rId60"/>
    <p:sldId id="331" r:id="rId61"/>
    <p:sldId id="332" r:id="rId62"/>
    <p:sldId id="333" r:id="rId63"/>
    <p:sldId id="334" r:id="rId64"/>
    <p:sldId id="322" r:id="rId65"/>
    <p:sldId id="302" r:id="rId66"/>
    <p:sldId id="323" r:id="rId67"/>
    <p:sldId id="319" r:id="rId68"/>
    <p:sldId id="317" r:id="rId69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cap="none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Comparison of Silhouette Scores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cap="none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sv_3!$C$1</c:f>
              <c:strCache>
                <c:ptCount val="1"/>
                <c:pt idx="0">
                  <c:v>sv3</c:v>
                </c:pt>
              </c:strCache>
            </c:strRef>
          </c:tx>
          <c:spPr>
            <a:ln w="22225" cap="rnd">
              <a:solidFill>
                <a:schemeClr val="accent1"/>
              </a:solidFill>
            </a:ln>
            <a:effectLst>
              <a:glow rad="139700">
                <a:schemeClr val="accent1">
                  <a:satMod val="175000"/>
                  <a:alpha val="14000"/>
                </a:schemeClr>
              </a:glow>
            </a:effectLst>
          </c:spPr>
          <c:marker>
            <c:symbol val="none"/>
          </c:marker>
          <c:cat>
            <c:strRef>
              <c:f>sv_3!$B$2:$B$37</c:f>
              <c:strCache>
                <c:ptCount val="36"/>
                <c:pt idx="0">
                  <c:v>ANK</c:v>
                </c:pt>
                <c:pt idx="1">
                  <c:v>ANDHP</c:v>
                </c:pt>
                <c:pt idx="2">
                  <c:v>ANCHP</c:v>
                </c:pt>
                <c:pt idx="3">
                  <c:v>Assam</c:v>
                </c:pt>
                <c:pt idx="4">
                  <c:v>Bihar</c:v>
                </c:pt>
                <c:pt idx="5">
                  <c:v>Chandigarh</c:v>
                </c:pt>
                <c:pt idx="6">
                  <c:v>Chhattisgarh</c:v>
                </c:pt>
                <c:pt idx="7">
                  <c:v>DNH</c:v>
                </c:pt>
                <c:pt idx="8">
                  <c:v>DD</c:v>
                </c:pt>
                <c:pt idx="9">
                  <c:v>Delhi</c:v>
                </c:pt>
                <c:pt idx="10">
                  <c:v>Goa</c:v>
                </c:pt>
                <c:pt idx="11">
                  <c:v>Gujarat</c:v>
                </c:pt>
                <c:pt idx="12">
                  <c:v>Haryana</c:v>
                </c:pt>
                <c:pt idx="13">
                  <c:v>HP</c:v>
                </c:pt>
                <c:pt idx="14">
                  <c:v>JK</c:v>
                </c:pt>
                <c:pt idx="15">
                  <c:v>Jharkhand</c:v>
                </c:pt>
                <c:pt idx="16">
                  <c:v>Karnataka</c:v>
                </c:pt>
                <c:pt idx="17">
                  <c:v>Kerala</c:v>
                </c:pt>
                <c:pt idx="18">
                  <c:v>Lakshadweep</c:v>
                </c:pt>
                <c:pt idx="19">
                  <c:v>MP</c:v>
                </c:pt>
                <c:pt idx="20">
                  <c:v>Maharashtra</c:v>
                </c:pt>
                <c:pt idx="21">
                  <c:v>Manipur</c:v>
                </c:pt>
                <c:pt idx="22">
                  <c:v>Meghalaya</c:v>
                </c:pt>
                <c:pt idx="23">
                  <c:v>Mizoram</c:v>
                </c:pt>
                <c:pt idx="24">
                  <c:v>Nagaland</c:v>
                </c:pt>
                <c:pt idx="25">
                  <c:v>Odisha</c:v>
                </c:pt>
                <c:pt idx="26">
                  <c:v>Puducherry</c:v>
                </c:pt>
                <c:pt idx="27">
                  <c:v>Punjab</c:v>
                </c:pt>
                <c:pt idx="28">
                  <c:v>Rajasthan</c:v>
                </c:pt>
                <c:pt idx="29">
                  <c:v>Sikkim</c:v>
                </c:pt>
                <c:pt idx="30">
                  <c:v>Tamil Nadu</c:v>
                </c:pt>
                <c:pt idx="31">
                  <c:v>Telangana</c:v>
                </c:pt>
                <c:pt idx="32">
                  <c:v>Tripura</c:v>
                </c:pt>
                <c:pt idx="33">
                  <c:v>UP</c:v>
                </c:pt>
                <c:pt idx="34">
                  <c:v>UK</c:v>
                </c:pt>
                <c:pt idx="35">
                  <c:v>WB</c:v>
                </c:pt>
              </c:strCache>
            </c:strRef>
          </c:cat>
          <c:val>
            <c:numRef>
              <c:f>sv_3!$C$2:$C$37</c:f>
              <c:numCache>
                <c:formatCode>General</c:formatCode>
                <c:ptCount val="36"/>
                <c:pt idx="0">
                  <c:v>0.62031436678920004</c:v>
                </c:pt>
                <c:pt idx="1">
                  <c:v>-8.22675288932153E-2</c:v>
                </c:pt>
                <c:pt idx="2">
                  <c:v>0.318308601952769</c:v>
                </c:pt>
                <c:pt idx="3">
                  <c:v>0.48372078193024898</c:v>
                </c:pt>
                <c:pt idx="4">
                  <c:v>0.48711860531891998</c:v>
                </c:pt>
                <c:pt idx="5">
                  <c:v>0.65491282110930005</c:v>
                </c:pt>
                <c:pt idx="6">
                  <c:v>0.380418598381704</c:v>
                </c:pt>
                <c:pt idx="7">
                  <c:v>0.45431920151201</c:v>
                </c:pt>
                <c:pt idx="8">
                  <c:v>-6.4323651206602703E-2</c:v>
                </c:pt>
                <c:pt idx="9">
                  <c:v>0.63458653197036796</c:v>
                </c:pt>
                <c:pt idx="10">
                  <c:v>0.55568660329684305</c:v>
                </c:pt>
                <c:pt idx="11">
                  <c:v>0.161969963222617</c:v>
                </c:pt>
                <c:pt idx="12">
                  <c:v>4.9325518562455199E-2</c:v>
                </c:pt>
                <c:pt idx="13">
                  <c:v>0.53560549647640099</c:v>
                </c:pt>
                <c:pt idx="14">
                  <c:v>0.58655186580646901</c:v>
                </c:pt>
                <c:pt idx="15">
                  <c:v>0.14096513542796199</c:v>
                </c:pt>
                <c:pt idx="16">
                  <c:v>-4.9475811779798899E-3</c:v>
                </c:pt>
                <c:pt idx="17">
                  <c:v>0.50827301462630903</c:v>
                </c:pt>
                <c:pt idx="18">
                  <c:v>0.66615818180698805</c:v>
                </c:pt>
                <c:pt idx="19">
                  <c:v>0.50891641070239002</c:v>
                </c:pt>
                <c:pt idx="20">
                  <c:v>3.4044012693994402E-2</c:v>
                </c:pt>
                <c:pt idx="21">
                  <c:v>0.61164640675304605</c:v>
                </c:pt>
                <c:pt idx="22">
                  <c:v>0.277694451528402</c:v>
                </c:pt>
                <c:pt idx="23">
                  <c:v>0.44377714973517901</c:v>
                </c:pt>
                <c:pt idx="24">
                  <c:v>0.63899541427623996</c:v>
                </c:pt>
                <c:pt idx="25">
                  <c:v>0.38363533835719499</c:v>
                </c:pt>
                <c:pt idx="26">
                  <c:v>0.62691309322764399</c:v>
                </c:pt>
                <c:pt idx="27">
                  <c:v>0.59324229199678902</c:v>
                </c:pt>
                <c:pt idx="28">
                  <c:v>0.51869292029414305</c:v>
                </c:pt>
                <c:pt idx="29">
                  <c:v>0.61216916471188998</c:v>
                </c:pt>
                <c:pt idx="30">
                  <c:v>0.37370561906116301</c:v>
                </c:pt>
                <c:pt idx="31">
                  <c:v>0.18487655058231101</c:v>
                </c:pt>
                <c:pt idx="32">
                  <c:v>0.66331127803998502</c:v>
                </c:pt>
                <c:pt idx="33">
                  <c:v>0.46001694378005498</c:v>
                </c:pt>
                <c:pt idx="34">
                  <c:v>0.24990772578620399</c:v>
                </c:pt>
                <c:pt idx="35">
                  <c:v>0.17653794502515499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C7C-4BF9-A52C-19BCB3F9F10B}"/>
            </c:ext>
          </c:extLst>
        </c:ser>
        <c:ser>
          <c:idx val="1"/>
          <c:order val="1"/>
          <c:tx>
            <c:strRef>
              <c:f>sv_3!$D$1</c:f>
              <c:strCache>
                <c:ptCount val="1"/>
                <c:pt idx="0">
                  <c:v>sv4</c:v>
                </c:pt>
              </c:strCache>
            </c:strRef>
          </c:tx>
          <c:spPr>
            <a:ln w="22225" cap="rnd">
              <a:solidFill>
                <a:schemeClr val="accent2"/>
              </a:solidFill>
            </a:ln>
            <a:effectLst>
              <a:glow rad="139700">
                <a:schemeClr val="accent2">
                  <a:satMod val="175000"/>
                  <a:alpha val="14000"/>
                </a:schemeClr>
              </a:glow>
            </a:effectLst>
          </c:spPr>
          <c:marker>
            <c:symbol val="none"/>
          </c:marker>
          <c:cat>
            <c:strRef>
              <c:f>sv_3!$B$2:$B$37</c:f>
              <c:strCache>
                <c:ptCount val="36"/>
                <c:pt idx="0">
                  <c:v>ANK</c:v>
                </c:pt>
                <c:pt idx="1">
                  <c:v>ANDHP</c:v>
                </c:pt>
                <c:pt idx="2">
                  <c:v>ANCHP</c:v>
                </c:pt>
                <c:pt idx="3">
                  <c:v>Assam</c:v>
                </c:pt>
                <c:pt idx="4">
                  <c:v>Bihar</c:v>
                </c:pt>
                <c:pt idx="5">
                  <c:v>Chandigarh</c:v>
                </c:pt>
                <c:pt idx="6">
                  <c:v>Chhattisgarh</c:v>
                </c:pt>
                <c:pt idx="7">
                  <c:v>DNH</c:v>
                </c:pt>
                <c:pt idx="8">
                  <c:v>DD</c:v>
                </c:pt>
                <c:pt idx="9">
                  <c:v>Delhi</c:v>
                </c:pt>
                <c:pt idx="10">
                  <c:v>Goa</c:v>
                </c:pt>
                <c:pt idx="11">
                  <c:v>Gujarat</c:v>
                </c:pt>
                <c:pt idx="12">
                  <c:v>Haryana</c:v>
                </c:pt>
                <c:pt idx="13">
                  <c:v>HP</c:v>
                </c:pt>
                <c:pt idx="14">
                  <c:v>JK</c:v>
                </c:pt>
                <c:pt idx="15">
                  <c:v>Jharkhand</c:v>
                </c:pt>
                <c:pt idx="16">
                  <c:v>Karnataka</c:v>
                </c:pt>
                <c:pt idx="17">
                  <c:v>Kerala</c:v>
                </c:pt>
                <c:pt idx="18">
                  <c:v>Lakshadweep</c:v>
                </c:pt>
                <c:pt idx="19">
                  <c:v>MP</c:v>
                </c:pt>
                <c:pt idx="20">
                  <c:v>Maharashtra</c:v>
                </c:pt>
                <c:pt idx="21">
                  <c:v>Manipur</c:v>
                </c:pt>
                <c:pt idx="22">
                  <c:v>Meghalaya</c:v>
                </c:pt>
                <c:pt idx="23">
                  <c:v>Mizoram</c:v>
                </c:pt>
                <c:pt idx="24">
                  <c:v>Nagaland</c:v>
                </c:pt>
                <c:pt idx="25">
                  <c:v>Odisha</c:v>
                </c:pt>
                <c:pt idx="26">
                  <c:v>Puducherry</c:v>
                </c:pt>
                <c:pt idx="27">
                  <c:v>Punjab</c:v>
                </c:pt>
                <c:pt idx="28">
                  <c:v>Rajasthan</c:v>
                </c:pt>
                <c:pt idx="29">
                  <c:v>Sikkim</c:v>
                </c:pt>
                <c:pt idx="30">
                  <c:v>Tamil Nadu</c:v>
                </c:pt>
                <c:pt idx="31">
                  <c:v>Telangana</c:v>
                </c:pt>
                <c:pt idx="32">
                  <c:v>Tripura</c:v>
                </c:pt>
                <c:pt idx="33">
                  <c:v>UP</c:v>
                </c:pt>
                <c:pt idx="34">
                  <c:v>UK</c:v>
                </c:pt>
                <c:pt idx="35">
                  <c:v>WB</c:v>
                </c:pt>
              </c:strCache>
            </c:strRef>
          </c:cat>
          <c:val>
            <c:numRef>
              <c:f>sv_3!$D$2:$D$37</c:f>
              <c:numCache>
                <c:formatCode>General</c:formatCode>
                <c:ptCount val="36"/>
                <c:pt idx="0">
                  <c:v>0.53695888992304297</c:v>
                </c:pt>
                <c:pt idx="1">
                  <c:v>-2.7572588007311799E-2</c:v>
                </c:pt>
                <c:pt idx="2">
                  <c:v>0.32035890126758498</c:v>
                </c:pt>
                <c:pt idx="3">
                  <c:v>0.372794816033372</c:v>
                </c:pt>
                <c:pt idx="4">
                  <c:v>0.54713226440432505</c:v>
                </c:pt>
                <c:pt idx="5">
                  <c:v>0.60125074235434495</c:v>
                </c:pt>
                <c:pt idx="6">
                  <c:v>0.50238987609151198</c:v>
                </c:pt>
                <c:pt idx="7">
                  <c:v>0.45150859066370003</c:v>
                </c:pt>
                <c:pt idx="8">
                  <c:v>-8.0465969918738195E-2</c:v>
                </c:pt>
                <c:pt idx="9">
                  <c:v>0.58140218090990803</c:v>
                </c:pt>
                <c:pt idx="10">
                  <c:v>0.44810673285889702</c:v>
                </c:pt>
                <c:pt idx="11">
                  <c:v>0.104848115486234</c:v>
                </c:pt>
                <c:pt idx="12">
                  <c:v>0.132428794414224</c:v>
                </c:pt>
                <c:pt idx="13">
                  <c:v>0.48701740472278898</c:v>
                </c:pt>
                <c:pt idx="14">
                  <c:v>0.54915181332702401</c:v>
                </c:pt>
                <c:pt idx="15">
                  <c:v>0.24359049866424901</c:v>
                </c:pt>
                <c:pt idx="16">
                  <c:v>0.42242991787079098</c:v>
                </c:pt>
                <c:pt idx="17">
                  <c:v>0.118851035039616</c:v>
                </c:pt>
                <c:pt idx="18">
                  <c:v>0.62761255803082505</c:v>
                </c:pt>
                <c:pt idx="19">
                  <c:v>0.51087861042805605</c:v>
                </c:pt>
                <c:pt idx="20">
                  <c:v>0.35750124214437001</c:v>
                </c:pt>
                <c:pt idx="21">
                  <c:v>0.515351675745508</c:v>
                </c:pt>
                <c:pt idx="22">
                  <c:v>0.39744260202528803</c:v>
                </c:pt>
                <c:pt idx="23">
                  <c:v>0.45586664767969198</c:v>
                </c:pt>
                <c:pt idx="24">
                  <c:v>0.54838918407223403</c:v>
                </c:pt>
                <c:pt idx="25">
                  <c:v>0.18648588360413401</c:v>
                </c:pt>
                <c:pt idx="26">
                  <c:v>0.54674665120402899</c:v>
                </c:pt>
                <c:pt idx="27">
                  <c:v>0.42308635046256299</c:v>
                </c:pt>
                <c:pt idx="28">
                  <c:v>0.53981420864978502</c:v>
                </c:pt>
                <c:pt idx="29">
                  <c:v>0.58332023538914901</c:v>
                </c:pt>
                <c:pt idx="30">
                  <c:v>0.155308557019319</c:v>
                </c:pt>
                <c:pt idx="31">
                  <c:v>0.18459582319742801</c:v>
                </c:pt>
                <c:pt idx="32">
                  <c:v>0.59416236239061404</c:v>
                </c:pt>
                <c:pt idx="33">
                  <c:v>0.360806273950387</c:v>
                </c:pt>
                <c:pt idx="34">
                  <c:v>0.25161734567405197</c:v>
                </c:pt>
                <c:pt idx="35">
                  <c:v>0.39488658451872699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DC7C-4BF9-A52C-19BCB3F9F10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522008896"/>
        <c:axId val="1442698352"/>
      </c:lineChart>
      <c:catAx>
        <c:axId val="1522008896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75000"/>
                      <a:lumOff val="25000"/>
                    </a:schemeClr>
                  </a:gs>
                  <a:gs pos="0">
                    <a:schemeClr val="dk1">
                      <a:lumMod val="65000"/>
                      <a:lumOff val="3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States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42698352"/>
        <c:crosses val="autoZero"/>
        <c:auto val="1"/>
        <c:lblAlgn val="ctr"/>
        <c:lblOffset val="100"/>
        <c:noMultiLvlLbl val="0"/>
      </c:catAx>
      <c:valAx>
        <c:axId val="1442698352"/>
        <c:scaling>
          <c:orientation val="minMax"/>
          <c:min val="-0.2"/>
        </c:scaling>
        <c:delete val="0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75000"/>
                      <a:lumOff val="25000"/>
                    </a:schemeClr>
                  </a:gs>
                  <a:gs pos="0">
                    <a:schemeClr val="dk1">
                      <a:lumMod val="65000"/>
                      <a:lumOff val="3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Silhouette Score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2200889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7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dk1">
        <a:lumMod val="75000"/>
        <a:lumOff val="25000"/>
      </a:schemeClr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36">
  <cs:axisTitle>
    <cs:lnRef idx="0"/>
    <cs:fillRef idx="0"/>
    <cs:effectRef idx="0"/>
    <cs:fontRef idx="minor">
      <a:schemeClr val="lt1">
        <a:lumMod val="75000"/>
      </a:schemeClr>
    </cs:fontRef>
    <cs:defRPr sz="900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900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>
        <a:lumMod val="75000"/>
      </a:schemeClr>
    </cs:fontRef>
    <cs:defRPr sz="900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</a:schemeClr>
            </a:gs>
            <a:gs pos="0">
              <a:schemeClr val="dk1">
                <a:lumMod val="65000"/>
                <a:lumOff val="35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  <a:alpha val="25000"/>
              </a:schemeClr>
            </a:gs>
            <a:gs pos="0">
              <a:schemeClr val="dk1">
                <a:lumMod val="65000"/>
                <a:lumOff val="35000"/>
                <a:alpha val="25000"/>
              </a:schemeClr>
            </a:gs>
          </a:gsLst>
          <a:lin ang="5400000" scaled="0"/>
        </a:gra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400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1FCFDDFF-105A-4B4E-8574-A3421CA16505}" type="datetimeFigureOut">
              <a:rPr lang="en-IN" smtClean="0"/>
              <a:t>07-05-2020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03876B72-21AE-4D78-9E11-E1AA7983188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045802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00A6EC-8EC8-45EE-8E62-A5CC5144C4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5E55B3-FCF2-4882-B055-C0307FC605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05120F-74F1-404C-A282-7E0C0825DC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43244-3ACB-40A5-B699-8B8E387E4700}" type="datetime1">
              <a:rPr lang="en-IN" smtClean="0"/>
              <a:t>07-05-2020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CDE10B-25B6-4B00-AFD4-7BF3F598D2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Dr Vinod on Cluster Analysis 8971073111 vinodanalytics@gmail.com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B30258-64C1-4D80-B124-DD6F4F12DB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05CD1-7993-4880-9009-5D4382C0544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550442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49BD1-633A-4D0A-91B1-9227DF1CA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3299C04-2EE9-4413-BB43-D815395E87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32C02D-DFF8-4D76-9E84-F84D110F43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B693A-2D8A-4379-9F9A-01298D2023E9}" type="datetime1">
              <a:rPr lang="en-IN" smtClean="0"/>
              <a:t>07-05-2020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AF3F4F-EB94-4E0A-A52F-A2305C1AE3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Dr Vinod on Cluster Analysis 8971073111 vinodanalytics@gmail.com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F611FB-0904-41CE-BFC9-C5D612A7CE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05CD1-7993-4880-9009-5D4382C0544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283707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78B5D0D-FFE5-45E3-B688-7B1220C5A14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B758BE-AECD-49C2-B7EC-7435ED9723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CF8302-6B45-47BF-914D-C244DEAFB5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AB31B-E578-4D1E-920D-0DCE3BDCD0BD}" type="datetime1">
              <a:rPr lang="en-IN" smtClean="0"/>
              <a:t>07-05-2020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86B01C-0BAB-403B-8429-1B8885A1C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Dr Vinod on Cluster Analysis 8971073111 vinodanalytics@gmail.com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D7C846-1138-4F44-B1A8-51A642AC7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05CD1-7993-4880-9009-5D4382C0544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708864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071781-9A53-4803-A994-C8D604700B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57B578-F0DB-45E1-882E-97576829DA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F2089B-7708-4AFB-9E30-F6DE437D57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D3CD92-5E96-42C3-AAD1-A8722856206C}" type="datetime1">
              <a:rPr lang="en-IN" smtClean="0"/>
              <a:t>07-05-2020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B23D42-D4A7-44A0-A5D0-8C2D6134AB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Dr Vinod on Cluster Analysis 8971073111 vinodanalytics@gmail.com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F710C7-C111-4573-B566-22A7AABAE7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05CD1-7993-4880-9009-5D4382C0544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891701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B680D-6396-4AD1-8E12-69C0BD6601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80E7B8-C021-48C9-9F1E-F02631396F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38CCF1-A8DC-4BD4-BF9B-2FAC1ADE69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0208B6-CCDC-476E-BA9E-8342AEDEBE7D}" type="datetime1">
              <a:rPr lang="en-IN" smtClean="0"/>
              <a:t>07-05-2020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AE3F2F-2F8A-4DA8-934C-2FEF5AE50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Dr Vinod on Cluster Analysis 8971073111 vinodanalytics@gmail.com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8438BC-3895-4B7A-A24A-93B84F0EA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05CD1-7993-4880-9009-5D4382C0544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9907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229D43-F517-4CE9-A397-05A5AFDB6C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CD69B9-D7A8-4F8C-BE80-2809D33DC1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66F1F0-364A-4CB2-850D-B82C87DDF1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F6C6B9-6B87-4ED3-BA71-434701ADDB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C5008-1BA8-47A8-9886-5322CF4AC055}" type="datetime1">
              <a:rPr lang="en-IN" smtClean="0"/>
              <a:t>07-05-2020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0CE5CC-0502-4481-A150-3E629916F2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Dr Vinod on Cluster Analysis 8971073111 vinodanalytics@gmail.com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71B5CD-91E1-44D4-9B26-63F88DEC9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05CD1-7993-4880-9009-5D4382C0544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057879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CE122A-C597-4F9D-AE55-555E02E32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735A0E-7379-4DF6-BBAA-61BC7D312A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CB51AB-FD1A-4CE2-97F1-4E112E96C7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A2F2AD-92E9-4ECA-8BDB-16A0C98800B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A59CC90-BF94-4FC0-8781-A6C4DABF84A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ADF5FC7-7C89-4CA5-AB3A-4AABB55C26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CF314-F00E-41A2-BCCC-D1C408D17463}" type="datetime1">
              <a:rPr lang="en-IN" smtClean="0"/>
              <a:t>07-05-2020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54286E4-75E5-4119-A975-5B0BCB1BED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Dr Vinod on Cluster Analysis 8971073111 vinodanalytics@gmail.com 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6746A18-AEF3-4671-88B1-FC80D06B5E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05CD1-7993-4880-9009-5D4382C0544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945613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D75D5A-BA14-40F4-8AF0-2F8561D3AB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5E6D0CA-67D2-44A3-A359-076A177B07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0378B3-317E-4B0D-A7AA-7AA2A80F3998}" type="datetime1">
              <a:rPr lang="en-IN" smtClean="0"/>
              <a:t>07-05-2020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1AE73A-3037-4B5E-9030-4DB6F4C5C4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Dr Vinod on Cluster Analysis 8971073111 vinodanalytics@gmail.com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DC688F-71A7-4ED4-AE99-A805BFAF9A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05CD1-7993-4880-9009-5D4382C0544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421948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FC852F3-B81D-4549-AD50-4A170AF489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B0F06-6BEB-4EF6-B602-04E74D69649A}" type="datetime1">
              <a:rPr lang="en-IN" smtClean="0"/>
              <a:t>07-05-2020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A943753-4091-4303-A040-9728EA0D94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Dr Vinod on Cluster Analysis 8971073111 vinodanalytics@gmail.com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5A7B96-E85F-49DA-A0F3-C80F257813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05CD1-7993-4880-9009-5D4382C0544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022715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3BFF37-54C5-41F3-8788-58BB35F537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8446AA-11EE-41C5-973B-686306CDCB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1FBE35-43D4-4378-AEEC-7E466D5604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1C103D-3637-497D-973E-ECB7FE40F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4957D-5280-4FBB-9DAA-70E8ABEF8109}" type="datetime1">
              <a:rPr lang="en-IN" smtClean="0"/>
              <a:t>07-05-2020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9E4CFC-6F57-491D-9471-406E2E202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Dr Vinod on Cluster Analysis 8971073111 vinodanalytics@gmail.com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A35791-1937-4454-AD2B-55ABD4119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05CD1-7993-4880-9009-5D4382C0544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265040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7B6B8-4E41-499D-BFB2-2C711D3CCE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095B29E-5296-47A1-9664-95B76774BAD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671B84-80BC-4C4F-B916-E307EB99FC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695507-75A9-4D80-A507-B118F6682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75D2BD-A384-44E2-B695-034799FE1447}" type="datetime1">
              <a:rPr lang="en-IN" smtClean="0"/>
              <a:t>07-05-2020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E002C8-2F65-4D03-A779-AFA475F948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Dr Vinod on Cluster Analysis 8971073111 vinodanalytics@gmail.com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69E26B-2012-4342-A009-CDF0D1CBB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05CD1-7993-4880-9009-5D4382C0544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891455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3A2AF8F-3E9D-4E85-B9A7-3757C6586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018A29-7D4A-4B02-B983-23B1D8979F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152E8B-440D-4CD9-8FFD-3D9D1DE8D7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4E41EE-1BCA-4059-B93D-281C1DC62B7D}" type="datetime1">
              <a:rPr lang="en-IN" smtClean="0"/>
              <a:t>07-05-2020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2B0ECC-6840-4D0B-817D-75F25CD433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IN"/>
              <a:t>Dr Vinod on Cluster Analysis 8971073111 vinodanalytics@gmail.com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AC118B-1CA9-4214-837B-68E7BE5F66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D05CD1-7993-4880-9009-5D4382C0544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457753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2.jpg"/><Relationship Id="rId4" Type="http://schemas.openxmlformats.org/officeDocument/2006/relationships/image" Target="../media/image2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.gif"/><Relationship Id="rId4" Type="http://schemas.openxmlformats.org/officeDocument/2006/relationships/image" Target="../media/image23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5.png"/><Relationship Id="rId4" Type="http://schemas.openxmlformats.org/officeDocument/2006/relationships/image" Target="../media/image2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7" Type="http://schemas.openxmlformats.org/officeDocument/2006/relationships/image" Target="../media/image2.gif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jpg"/><Relationship Id="rId5" Type="http://schemas.openxmlformats.org/officeDocument/2006/relationships/image" Target="../media/image22.jpg"/><Relationship Id="rId4" Type="http://schemas.openxmlformats.org/officeDocument/2006/relationships/image" Target="../media/image23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g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gi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gi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gi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gi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gi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gi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g"/><Relationship Id="rId3" Type="http://schemas.openxmlformats.org/officeDocument/2006/relationships/image" Target="../media/image11.jpg"/><Relationship Id="rId7" Type="http://schemas.openxmlformats.org/officeDocument/2006/relationships/image" Target="../media/image15.png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jpg"/><Relationship Id="rId5" Type="http://schemas.openxmlformats.org/officeDocument/2006/relationships/image" Target="../media/image13.jpg"/><Relationship Id="rId4" Type="http://schemas.openxmlformats.org/officeDocument/2006/relationships/image" Target="../media/image12.gif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gif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.gif"/><Relationship Id="rId4" Type="http://schemas.openxmlformats.org/officeDocument/2006/relationships/image" Target="../media/image19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gi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gif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gif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gif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gif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2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1.png"/><Relationship Id="rId5" Type="http://schemas.openxmlformats.org/officeDocument/2006/relationships/image" Target="../media/image94.png"/><Relationship Id="rId4" Type="http://schemas.openxmlformats.org/officeDocument/2006/relationships/image" Target="../media/image9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.jpg"/><Relationship Id="rId5" Type="http://schemas.openxmlformats.org/officeDocument/2006/relationships/image" Target="../media/image23.jpg"/><Relationship Id="rId4" Type="http://schemas.openxmlformats.org/officeDocument/2006/relationships/image" Target="../media/image22.jp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1.png"/><Relationship Id="rId4" Type="http://schemas.openxmlformats.org/officeDocument/2006/relationships/image" Target="../media/image96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0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7" Type="http://schemas.openxmlformats.org/officeDocument/2006/relationships/image" Target="../media/image2.gif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jpg"/><Relationship Id="rId5" Type="http://schemas.openxmlformats.org/officeDocument/2006/relationships/image" Target="../media/image22.jpg"/><Relationship Id="rId4" Type="http://schemas.openxmlformats.org/officeDocument/2006/relationships/image" Target="../media/image23.jp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1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3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jpe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jpeg"/><Relationship Id="rId2" Type="http://schemas.openxmlformats.org/officeDocument/2006/relationships/image" Target="../media/image106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7" Type="http://schemas.openxmlformats.org/officeDocument/2006/relationships/image" Target="../media/image2.gif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.jpg"/><Relationship Id="rId5" Type="http://schemas.openxmlformats.org/officeDocument/2006/relationships/image" Target="../media/image23.jpg"/><Relationship Id="rId4" Type="http://schemas.openxmlformats.org/officeDocument/2006/relationships/image" Target="../media/image22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A3234-312E-43D7-9ACD-2D71EE8001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92025" y="434206"/>
            <a:ext cx="9144000" cy="2387600"/>
          </a:xfrm>
          <a:solidFill>
            <a:schemeClr val="accent2">
              <a:lumMod val="40000"/>
              <a:lumOff val="60000"/>
            </a:schemeClr>
          </a:solidFill>
        </p:spPr>
        <p:txBody>
          <a:bodyPr>
            <a:normAutofit fontScale="90000"/>
          </a:bodyPr>
          <a:lstStyle/>
          <a:p>
            <a:pPr algn="l"/>
            <a:r>
              <a:rPr lang="en-US" b="1" dirty="0"/>
              <a:t>Cluster Analysis: </a:t>
            </a:r>
            <a:br>
              <a:rPr lang="en-US" b="1" dirty="0"/>
            </a:br>
            <a:r>
              <a:rPr lang="en-US" b="1" dirty="0"/>
              <a:t>Case Study on Segmentation of Indian States</a:t>
            </a:r>
            <a:endParaRPr lang="en-IN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D0C9C2-8755-4FCF-93EC-765248AE86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92025" y="2982062"/>
            <a:ext cx="1916783" cy="536329"/>
          </a:xfrm>
        </p:spPr>
        <p:txBody>
          <a:bodyPr/>
          <a:lstStyle/>
          <a:p>
            <a:pPr algn="l"/>
            <a:r>
              <a:rPr lang="en-US" dirty="0"/>
              <a:t>Data: </a:t>
            </a:r>
            <a:r>
              <a:rPr lang="en-US" b="1" dirty="0">
                <a:solidFill>
                  <a:srgbClr val="C00000"/>
                </a:solidFill>
              </a:rPr>
              <a:t>rbi.csv </a:t>
            </a:r>
            <a:endParaRPr lang="en-IN" b="1" dirty="0">
              <a:solidFill>
                <a:srgbClr val="C00000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1F2254-88C7-4B97-9922-AB84B83AED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Dr Vinod on Cluster Analysis 8971073111 vinodanalytics@gmail.com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A904AB-1409-4E22-94EC-36042AB798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05CD1-7993-4880-9009-5D4382C0544A}" type="slidenum">
              <a:rPr lang="en-IN" smtClean="0"/>
              <a:t>1</a:t>
            </a:fld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FF5DE3E-F18E-4721-8F08-ED7568C3B3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6647" y="3084190"/>
            <a:ext cx="2481262" cy="274643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DE7CAAF-3C83-48FC-B267-6CC8DD5376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7953" y="2993895"/>
            <a:ext cx="2634929" cy="2927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7818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C4EC6B7-4D7F-449B-9B1F-40B940D6C6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Dr Vinod on Cluster Analysis 8971073111 vinodanalytics@gmail.com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DA22706-7E51-4351-9946-0004EEDD68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05CD1-7993-4880-9009-5D4382C0544A}" type="slidenum">
              <a:rPr lang="en-IN" smtClean="0"/>
              <a:t>10</a:t>
            </a:fld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5505B66-FD6D-4E1E-9C53-41B80CE3FF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9827" y="926971"/>
            <a:ext cx="1685826" cy="112301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C5D6682-1660-429E-872E-C27EC16BE7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7321" y="3174420"/>
            <a:ext cx="1808332" cy="200879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953FF66-D550-4B4B-A9B0-E30B880A1E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6691" y="136525"/>
            <a:ext cx="4103489" cy="298743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ACA3505-4A35-4D53-9F5F-87A5394E9E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5990" y="3123955"/>
            <a:ext cx="4514190" cy="2804608"/>
          </a:xfrm>
          <a:prstGeom prst="rect">
            <a:avLst/>
          </a:prstGeom>
        </p:spPr>
      </p:pic>
      <p:sp>
        <p:nvSpPr>
          <p:cNvPr id="11" name="Title 3">
            <a:extLst>
              <a:ext uri="{FF2B5EF4-FFF2-40B4-BE49-F238E27FC236}">
                <a16:creationId xmlns:a16="http://schemas.microsoft.com/office/drawing/2014/main" id="{D8FAF74C-B34F-4E1C-892F-FB99BC7071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5760" y="1778726"/>
            <a:ext cx="1655516" cy="2231351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Know </a:t>
            </a:r>
            <a:br>
              <a:rPr lang="en-US" b="1" dirty="0">
                <a:solidFill>
                  <a:srgbClr val="C00000"/>
                </a:solidFill>
              </a:rPr>
            </a:br>
            <a:r>
              <a:rPr lang="en-US" b="1" dirty="0">
                <a:solidFill>
                  <a:srgbClr val="C00000"/>
                </a:solidFill>
              </a:rPr>
              <a:t>Your </a:t>
            </a:r>
            <a:br>
              <a:rPr lang="en-US" b="1" dirty="0">
                <a:solidFill>
                  <a:srgbClr val="C00000"/>
                </a:solidFill>
              </a:rPr>
            </a:br>
            <a:r>
              <a:rPr lang="en-US" b="1" dirty="0">
                <a:solidFill>
                  <a:srgbClr val="C00000"/>
                </a:solidFill>
              </a:rPr>
              <a:t>Data</a:t>
            </a:r>
            <a:endParaRPr lang="en-IN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33225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E42C09C-29F5-4BAA-A39F-F2168233C8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Dr Vinod on Cluster Analysis 8971073111 vinodanalytics@gmail.com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EFAA0FE-B7A3-4153-A1C0-56AEE636CF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05CD1-7993-4880-9009-5D4382C0544A}" type="slidenum">
              <a:rPr lang="en-IN" smtClean="0"/>
              <a:t>11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584819-937E-4657-8698-C541EA2326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2899" y="136525"/>
            <a:ext cx="4269961" cy="305821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45BFFB2-FC73-41FA-9002-2A6F897241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7970" y="3194740"/>
            <a:ext cx="4782171" cy="27979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B69A17F-D934-4A5F-A103-AFAAB1D6CE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0319" y="661235"/>
            <a:ext cx="1808332" cy="200879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219D812-85C5-401B-A051-62D3076207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8576" y="3997754"/>
            <a:ext cx="1833513" cy="1030870"/>
          </a:xfrm>
          <a:prstGeom prst="rect">
            <a:avLst/>
          </a:prstGeom>
        </p:spPr>
      </p:pic>
      <p:sp>
        <p:nvSpPr>
          <p:cNvPr id="9" name="Title 3">
            <a:extLst>
              <a:ext uri="{FF2B5EF4-FFF2-40B4-BE49-F238E27FC236}">
                <a16:creationId xmlns:a16="http://schemas.microsoft.com/office/drawing/2014/main" id="{1DF0038F-0230-488C-A9AE-40BB44333C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9105" y="1766403"/>
            <a:ext cx="1655516" cy="2231351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Know </a:t>
            </a:r>
            <a:br>
              <a:rPr lang="en-US" b="1" dirty="0">
                <a:solidFill>
                  <a:srgbClr val="C00000"/>
                </a:solidFill>
              </a:rPr>
            </a:br>
            <a:r>
              <a:rPr lang="en-US" b="1" dirty="0">
                <a:solidFill>
                  <a:srgbClr val="C00000"/>
                </a:solidFill>
              </a:rPr>
              <a:t>Your </a:t>
            </a:r>
            <a:br>
              <a:rPr lang="en-US" b="1" dirty="0">
                <a:solidFill>
                  <a:srgbClr val="C00000"/>
                </a:solidFill>
              </a:rPr>
            </a:br>
            <a:r>
              <a:rPr lang="en-US" b="1" dirty="0">
                <a:solidFill>
                  <a:srgbClr val="C00000"/>
                </a:solidFill>
              </a:rPr>
              <a:t>Data</a:t>
            </a:r>
            <a:endParaRPr lang="en-IN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00701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4F74380-A051-45B1-8329-F404DD393E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46987" y="6365940"/>
            <a:ext cx="3389722" cy="365125"/>
          </a:xfrm>
        </p:spPr>
        <p:txBody>
          <a:bodyPr/>
          <a:lstStyle/>
          <a:p>
            <a:r>
              <a:rPr lang="en-IN" dirty="0"/>
              <a:t>Dr Vinod on Cluster Analysis 8971073111 vinodanalytics@gmail.com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C61744F-E1F9-4D75-A5AC-6494C46A20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05CD1-7993-4880-9009-5D4382C0544A}" type="slidenum">
              <a:rPr lang="en-IN" smtClean="0"/>
              <a:t>12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821C86-0181-4419-9181-2B7A7323A2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1486" y="254524"/>
            <a:ext cx="4287925" cy="30382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7D04FEA-81CB-4E6A-A003-B0B7D0253E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8933" y="3360076"/>
            <a:ext cx="5296284" cy="29806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B1946D3-73F2-443B-BF0E-6C19001274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1027" y="4117364"/>
            <a:ext cx="1533829" cy="12396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469DB03-4B9D-456D-AB96-94E6E192F7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0601" y="769245"/>
            <a:ext cx="1808332" cy="2008794"/>
          </a:xfrm>
          <a:prstGeom prst="rect">
            <a:avLst/>
          </a:prstGeom>
        </p:spPr>
      </p:pic>
      <p:sp>
        <p:nvSpPr>
          <p:cNvPr id="9" name="Title 3">
            <a:extLst>
              <a:ext uri="{FF2B5EF4-FFF2-40B4-BE49-F238E27FC236}">
                <a16:creationId xmlns:a16="http://schemas.microsoft.com/office/drawing/2014/main" id="{9500EB4E-1D6C-455D-9ABC-C690EB0BC1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5760" y="1778726"/>
            <a:ext cx="1655516" cy="2231351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Know </a:t>
            </a:r>
            <a:br>
              <a:rPr lang="en-US" b="1" dirty="0">
                <a:solidFill>
                  <a:srgbClr val="C00000"/>
                </a:solidFill>
              </a:rPr>
            </a:br>
            <a:r>
              <a:rPr lang="en-US" b="1" dirty="0">
                <a:solidFill>
                  <a:srgbClr val="C00000"/>
                </a:solidFill>
              </a:rPr>
              <a:t>Your </a:t>
            </a:r>
            <a:br>
              <a:rPr lang="en-US" b="1" dirty="0">
                <a:solidFill>
                  <a:srgbClr val="C00000"/>
                </a:solidFill>
              </a:rPr>
            </a:br>
            <a:r>
              <a:rPr lang="en-US" b="1" dirty="0">
                <a:solidFill>
                  <a:srgbClr val="C00000"/>
                </a:solidFill>
              </a:rPr>
              <a:t>Data</a:t>
            </a:r>
            <a:endParaRPr lang="en-IN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96926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0E55C63-2817-464D-9109-19392DE70B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Dr Vinod on Cluster Analysis 8971073111 vinodanalytics@gmail.com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E42DCB-1658-40BC-AF7F-C9B4BE487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05CD1-7993-4880-9009-5D4382C0544A}" type="slidenum">
              <a:rPr lang="en-IN" smtClean="0"/>
              <a:t>13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932FEE-EE46-4CE6-BF2A-43EEAB9A6C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6414" y="136525"/>
            <a:ext cx="4114801" cy="28695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183BD60-BA59-4C00-9930-8ABCB7D018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8313" y="3950515"/>
            <a:ext cx="1623719" cy="121778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4308D31-7680-46A2-B94A-ACF1F80E0D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8313" y="753675"/>
            <a:ext cx="1808332" cy="200879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FD63B8D-BC4C-432A-8DD1-22E11348BD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3308" y="3276531"/>
            <a:ext cx="4627907" cy="2778958"/>
          </a:xfrm>
          <a:prstGeom prst="rect">
            <a:avLst/>
          </a:prstGeom>
        </p:spPr>
      </p:pic>
      <p:sp>
        <p:nvSpPr>
          <p:cNvPr id="10" name="Title 3">
            <a:extLst>
              <a:ext uri="{FF2B5EF4-FFF2-40B4-BE49-F238E27FC236}">
                <a16:creationId xmlns:a16="http://schemas.microsoft.com/office/drawing/2014/main" id="{CC61C385-5C27-48E7-A07B-67DAD62FA7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5760" y="1778726"/>
            <a:ext cx="1655516" cy="2231351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Know </a:t>
            </a:r>
            <a:br>
              <a:rPr lang="en-US" b="1" dirty="0">
                <a:solidFill>
                  <a:srgbClr val="C00000"/>
                </a:solidFill>
              </a:rPr>
            </a:br>
            <a:r>
              <a:rPr lang="en-US" b="1" dirty="0">
                <a:solidFill>
                  <a:srgbClr val="C00000"/>
                </a:solidFill>
              </a:rPr>
              <a:t>Your </a:t>
            </a:r>
            <a:br>
              <a:rPr lang="en-US" b="1" dirty="0">
                <a:solidFill>
                  <a:srgbClr val="C00000"/>
                </a:solidFill>
              </a:rPr>
            </a:br>
            <a:r>
              <a:rPr lang="en-US" b="1" dirty="0">
                <a:solidFill>
                  <a:srgbClr val="C00000"/>
                </a:solidFill>
              </a:rPr>
              <a:t>Data</a:t>
            </a:r>
            <a:endParaRPr lang="en-IN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57351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C66DDD8-7C63-4FF5-B608-694F3CA38D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3540" y="6356349"/>
            <a:ext cx="2743200" cy="365125"/>
          </a:xfrm>
        </p:spPr>
        <p:txBody>
          <a:bodyPr/>
          <a:lstStyle/>
          <a:p>
            <a:r>
              <a:rPr lang="en-IN" dirty="0"/>
              <a:t>Dr Vinod on Cluster Analysis 8971073111 vinodanalytics@gmail.com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2B27C8C-1838-4852-830E-DB2FC7AE77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05CD1-7993-4880-9009-5D4382C0544A}" type="slidenum">
              <a:rPr lang="en-IN" smtClean="0"/>
              <a:t>14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595167-5F3E-4108-A26D-C2B85BAA72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6037" y="1000501"/>
            <a:ext cx="7305990" cy="55384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5DD64EA-D5EE-4E93-97A4-9F984D63AD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9920" y="4639710"/>
            <a:ext cx="1623719" cy="12177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7B3AAE0-95E3-4EDD-851D-7480845430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9073" y="3022331"/>
            <a:ext cx="1533829" cy="12396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040B168-AB9A-4BC7-8AB3-9AD5527128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365" y="1851880"/>
            <a:ext cx="1833513" cy="103087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B4A17A-0574-41CD-A2A5-689A61037F6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6209" y="751009"/>
            <a:ext cx="1443046" cy="96129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DC8A209-24A8-41B8-9BFD-72B858984F8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540" y="2463533"/>
            <a:ext cx="1808332" cy="200879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A48D1E5-3C1C-4940-905D-94B9BE18462F}"/>
              </a:ext>
            </a:extLst>
          </p:cNvPr>
          <p:cNvSpPr txBox="1"/>
          <p:nvPr/>
        </p:nvSpPr>
        <p:spPr>
          <a:xfrm>
            <a:off x="205848" y="751009"/>
            <a:ext cx="302089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Correlation Matrix </a:t>
            </a:r>
          </a:p>
          <a:p>
            <a:r>
              <a:rPr lang="en-US" sz="2800" b="1" dirty="0">
                <a:solidFill>
                  <a:srgbClr val="FF0000"/>
                </a:solidFill>
              </a:rPr>
              <a:t>of Data</a:t>
            </a:r>
            <a:endParaRPr lang="en-IN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09581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9E6E5-0BFD-4B12-8788-8D598936CB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885" y="250632"/>
            <a:ext cx="10515600" cy="88864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How K Means Clustering works?</a:t>
            </a:r>
            <a:endParaRPr lang="en-IN" b="1" dirty="0">
              <a:solidFill>
                <a:srgbClr val="FF0000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B0D0B4A-7831-45B3-A770-A73FBA76D4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Dr Vinod on Cluster Analysis 8971073111 vinodanalytics@gmail.com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0FD0F6-ABF7-4520-8074-0E7377157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05CD1-7993-4880-9009-5D4382C0544A}" type="slidenum">
              <a:rPr lang="en-IN" smtClean="0"/>
              <a:t>15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157B03-A84D-4AA5-9810-4CA54F9228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510" y="1253766"/>
            <a:ext cx="7037842" cy="43551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4AC21EF-CD39-4869-9A84-8C3DAB7F27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3418" y="1569932"/>
            <a:ext cx="4114799" cy="3668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6377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999C8E3-CC82-4892-B2FB-FF2596E0EB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885" y="292231"/>
            <a:ext cx="10515600" cy="842276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Create working directory</a:t>
            </a:r>
            <a:endParaRPr lang="en-IN" b="1" dirty="0">
              <a:solidFill>
                <a:srgbClr val="FF0000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A4141B6-3892-4351-9628-5A29B0038B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Dr Vinod on Cluster Analysis 8971073111 vinodanalytics@gmail.com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6642BD7-DC43-4E55-AB0C-4E466390CA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05CD1-7993-4880-9009-5D4382C0544A}" type="slidenum">
              <a:rPr lang="en-IN" smtClean="0"/>
              <a:t>16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DF893A-D879-4FCE-83FD-2E9EDC17AC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656" y="1803234"/>
            <a:ext cx="6343650" cy="8477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D5B0D3E-135F-466C-AA17-15617FA032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0646" y="2935454"/>
            <a:ext cx="3124200" cy="25431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705DCE7-71E6-4F8C-9952-1929990ACF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3057" y="3060358"/>
            <a:ext cx="1933601" cy="214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7596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999C8E3-CC82-4892-B2FB-FF2596E0EB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885" y="292231"/>
            <a:ext cx="10515600" cy="842276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Import Libraries</a:t>
            </a:r>
            <a:endParaRPr lang="en-IN" b="1" dirty="0">
              <a:solidFill>
                <a:srgbClr val="FF0000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D904BEB-E760-45B4-B9C2-EB286B1CDB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Dr Vinod on Cluster Analysis 8971073111 vinodanalytics@gmail.com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7E55172-8310-40A2-9E8C-E854951E4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05CD1-7993-4880-9009-5D4382C0544A}" type="slidenum">
              <a:rPr lang="en-IN" smtClean="0"/>
              <a:t>17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AF1A8C-1B12-4E5D-A524-5ACF2A6216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049" y="1597990"/>
            <a:ext cx="6624212" cy="34359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4177346-DBB5-4651-97A9-3448ECEFCD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6732" y="2241976"/>
            <a:ext cx="1933601" cy="214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0497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999C8E3-CC82-4892-B2FB-FF2596E0EB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885" y="292231"/>
            <a:ext cx="10515600" cy="842276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Import Data</a:t>
            </a:r>
            <a:endParaRPr lang="en-IN" b="1" dirty="0">
              <a:solidFill>
                <a:srgbClr val="FF0000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73F4345-6346-4356-A5E9-7988F5FA9B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4885" y="6280936"/>
            <a:ext cx="3116344" cy="365125"/>
          </a:xfrm>
        </p:spPr>
        <p:txBody>
          <a:bodyPr/>
          <a:lstStyle/>
          <a:p>
            <a:r>
              <a:rPr lang="en-IN" dirty="0"/>
              <a:t>Dr Vinod on Cluster Analysis 8971073111 vinodanalytics@gmail.com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5D103C6-774A-4B48-AAFE-CF041407AB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05CD1-7993-4880-9009-5D4382C0544A}" type="slidenum">
              <a:rPr lang="en-IN" smtClean="0"/>
              <a:t>18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9DBEA2-B371-4485-9EEF-199AC441C3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821" y="1246504"/>
            <a:ext cx="7800975" cy="27527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24CEDB5-3779-4B99-9D3C-F927A36E3D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998" y="4111226"/>
            <a:ext cx="3458438" cy="23555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4F66259-04D4-42CC-91B2-89C15AE8A7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5144" y="1759459"/>
            <a:ext cx="1933601" cy="214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5923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999C8E3-CC82-4892-B2FB-FF2596E0EB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885" y="292231"/>
            <a:ext cx="10515600" cy="842276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Have a view</a:t>
            </a:r>
            <a:endParaRPr lang="en-IN" b="1" dirty="0">
              <a:solidFill>
                <a:srgbClr val="FF0000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349CA97-5BCD-4301-9625-CC6429C741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Dr Vinod on Cluster Analysis 8971073111 vinodanalytics@gmail.com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CB4FBD-E3CF-426A-860A-35D7D29F6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05CD1-7993-4880-9009-5D4382C0544A}" type="slidenum">
              <a:rPr lang="en-IN" smtClean="0"/>
              <a:t>19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D83E8E-E224-41A1-935E-DE90A1DC4C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408" y="1230487"/>
            <a:ext cx="7098384" cy="48346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32A9679-F2DA-481E-8C18-854166EC81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8451" y="2355025"/>
            <a:ext cx="1933601" cy="214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9994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CB0F6F3-80F8-4137-B300-C40C80D695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Dr Vinod on Cluster Analysis 8971073111 vinodanalytics@gmail.com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A5467FD-18D3-4CFC-A627-CEAFDDBDA6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05CD1-7993-4880-9009-5D4382C0544A}" type="slidenum">
              <a:rPr lang="en-IN" smtClean="0"/>
              <a:t>2</a:t>
            </a:fld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E1B0AC-F316-4B5E-BE8C-E13F938B3F9C}"/>
              </a:ext>
            </a:extLst>
          </p:cNvPr>
          <p:cNvSpPr txBox="1"/>
          <p:nvPr/>
        </p:nvSpPr>
        <p:spPr>
          <a:xfrm>
            <a:off x="244311" y="905074"/>
            <a:ext cx="8501122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Dr. Vinod Kumar </a:t>
            </a:r>
            <a:r>
              <a:rPr lang="en-US" sz="2400" dirty="0" err="1"/>
              <a:t>Murti</a:t>
            </a:r>
            <a:endParaRPr lang="en-US" sz="2400" dirty="0"/>
          </a:p>
          <a:p>
            <a:r>
              <a:rPr lang="en-US" sz="2400" dirty="0"/>
              <a:t>BE Mechanical</a:t>
            </a:r>
          </a:p>
          <a:p>
            <a:r>
              <a:rPr lang="en-US" sz="2400" dirty="0"/>
              <a:t>1985, From </a:t>
            </a:r>
            <a:r>
              <a:rPr lang="en-US" sz="2400" dirty="0" err="1"/>
              <a:t>Samrat</a:t>
            </a:r>
            <a:r>
              <a:rPr lang="en-US" sz="2400" dirty="0"/>
              <a:t> Ashok Technological Institute, </a:t>
            </a:r>
            <a:r>
              <a:rPr lang="en-US" sz="2400" dirty="0" err="1"/>
              <a:t>Vidisha</a:t>
            </a:r>
            <a:r>
              <a:rPr lang="en-US" sz="2400" dirty="0"/>
              <a:t>, M.P.</a:t>
            </a:r>
          </a:p>
          <a:p>
            <a:r>
              <a:rPr lang="en-US" sz="2400" dirty="0"/>
              <a:t>MBA – Finance &amp; Marketing</a:t>
            </a:r>
          </a:p>
          <a:p>
            <a:r>
              <a:rPr lang="en-US" sz="2400" dirty="0"/>
              <a:t>PhD – Finance </a:t>
            </a:r>
          </a:p>
          <a:p>
            <a:endParaRPr lang="en-US" sz="2400" dirty="0"/>
          </a:p>
          <a:p>
            <a:r>
              <a:rPr lang="en-US" sz="2400" dirty="0"/>
              <a:t>	Served Engineering Industry for 17 years</a:t>
            </a:r>
          </a:p>
          <a:p>
            <a:r>
              <a:rPr lang="en-US" sz="2400" dirty="0"/>
              <a:t>	Travelled Germany, Australia, Dubai and Bahrain</a:t>
            </a:r>
          </a:p>
          <a:p>
            <a:r>
              <a:rPr lang="en-US" sz="2400" dirty="0"/>
              <a:t>	</a:t>
            </a:r>
          </a:p>
          <a:p>
            <a:r>
              <a:rPr lang="en-US" sz="2400" dirty="0"/>
              <a:t>	In Training &amp; Academics since last 20 years.</a:t>
            </a:r>
          </a:p>
          <a:p>
            <a:r>
              <a:rPr lang="en-US" sz="2400" dirty="0"/>
              <a:t>	</a:t>
            </a:r>
            <a:r>
              <a:rPr lang="en-US" sz="2400" b="1" dirty="0">
                <a:solidFill>
                  <a:srgbClr val="7030A0"/>
                </a:solidFill>
              </a:rPr>
              <a:t>Country Head – </a:t>
            </a:r>
            <a:r>
              <a:rPr lang="en-US" sz="2400" b="1" dirty="0" err="1">
                <a:solidFill>
                  <a:srgbClr val="7030A0"/>
                </a:solidFill>
              </a:rPr>
              <a:t>IoA</a:t>
            </a:r>
            <a:r>
              <a:rPr lang="en-US" sz="2400" b="1" dirty="0">
                <a:solidFill>
                  <a:srgbClr val="7030A0"/>
                </a:solidFill>
              </a:rPr>
              <a:t> </a:t>
            </a:r>
            <a:r>
              <a:rPr lang="en-US" sz="2400" b="1" dirty="0">
                <a:solidFill>
                  <a:srgbClr val="C00000"/>
                </a:solidFill>
              </a:rPr>
              <a:t>Business Analytics &amp; Data Analytics</a:t>
            </a:r>
          </a:p>
          <a:p>
            <a:r>
              <a:rPr lang="en-US" sz="2400" b="1" dirty="0">
                <a:solidFill>
                  <a:srgbClr val="C00000"/>
                </a:solidFill>
              </a:rPr>
              <a:t>	</a:t>
            </a:r>
            <a:r>
              <a:rPr lang="en-US" sz="2400" b="1" i="1" dirty="0"/>
              <a:t>Given Analytics training to </a:t>
            </a:r>
            <a:r>
              <a:rPr lang="en-US" sz="2400" b="1" i="1" dirty="0">
                <a:solidFill>
                  <a:schemeClr val="accent1">
                    <a:lumMod val="75000"/>
                  </a:schemeClr>
                </a:solidFill>
              </a:rPr>
              <a:t>Accenture, Capgemini,   </a:t>
            </a:r>
            <a:br>
              <a:rPr lang="en-US" sz="2400" b="1" i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sz="2400" b="1" i="1" dirty="0">
                <a:solidFill>
                  <a:schemeClr val="accent1">
                    <a:lumMod val="75000"/>
                  </a:schemeClr>
                </a:solidFill>
              </a:rPr>
              <a:t>              Hewlett-Packard, Prudential-Global, Goldman Sachs, </a:t>
            </a:r>
          </a:p>
          <a:p>
            <a:r>
              <a:rPr lang="en-US" sz="2400" b="1" i="1" dirty="0">
                <a:solidFill>
                  <a:schemeClr val="accent1">
                    <a:lumMod val="75000"/>
                  </a:schemeClr>
                </a:solidFill>
              </a:rPr>
              <a:t>              ANZ Bank, State Street </a:t>
            </a:r>
            <a:endParaRPr lang="en-IN" sz="2400" dirty="0"/>
          </a:p>
        </p:txBody>
      </p:sp>
      <p:pic>
        <p:nvPicPr>
          <p:cNvPr id="6" name="Picture 5" descr="C:\Users\Dr Vinod\Desktop\Pic Mohan 140218\02.jpg">
            <a:extLst>
              <a:ext uri="{FF2B5EF4-FFF2-40B4-BE49-F238E27FC236}">
                <a16:creationId xmlns:a16="http://schemas.microsoft.com/office/drawing/2014/main" id="{5371C905-9B70-4BF3-8D68-301194E2B258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4794" y="259152"/>
            <a:ext cx="2300155" cy="1291843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C:\Users\inurture1\AppData\Local\Temp\P_20170602_174150_BF.jpg">
            <a:extLst>
              <a:ext uri="{FF2B5EF4-FFF2-40B4-BE49-F238E27FC236}">
                <a16:creationId xmlns:a16="http://schemas.microsoft.com/office/drawing/2014/main" id="{EBD9625C-31F0-4EE1-8EC4-BB446900B374}"/>
              </a:ext>
            </a:extLst>
          </p:cNvPr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432816" y="367637"/>
            <a:ext cx="2714644" cy="2000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7" descr="C:\Users\inurture1\AppData\Local\Microsoft\Windows\Temporary Internet Files\Content.Word\P_20161130_120324.jpg">
            <a:extLst>
              <a:ext uri="{FF2B5EF4-FFF2-40B4-BE49-F238E27FC236}">
                <a16:creationId xmlns:a16="http://schemas.microsoft.com/office/drawing/2014/main" id="{82073B6C-A5F9-4719-9DA3-9752488B48CB}"/>
              </a:ext>
            </a:extLst>
          </p:cNvPr>
          <p:cNvPicPr/>
          <p:nvPr/>
        </p:nvPicPr>
        <p:blipFill>
          <a:blip r:embed="rId4" cstate="print"/>
          <a:srcRect r="25303"/>
          <a:stretch>
            <a:fillRect/>
          </a:stretch>
        </p:blipFill>
        <p:spPr bwMode="auto">
          <a:xfrm>
            <a:off x="8553406" y="2643588"/>
            <a:ext cx="2786082" cy="1785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8" descr="C:\Users\inurture1\Desktop\PRU pics\P_20170718_173944.jpg">
            <a:extLst>
              <a:ext uri="{FF2B5EF4-FFF2-40B4-BE49-F238E27FC236}">
                <a16:creationId xmlns:a16="http://schemas.microsoft.com/office/drawing/2014/main" id="{766F78ED-530B-4990-8AC2-875B1261DDDF}"/>
              </a:ext>
            </a:extLst>
          </p:cNvPr>
          <p:cNvPicPr/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610600" y="4642952"/>
            <a:ext cx="2877820" cy="161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5217653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999C8E3-CC82-4892-B2FB-FF2596E0EB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885" y="292231"/>
            <a:ext cx="10515600" cy="842276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Lets bring State as index</a:t>
            </a:r>
            <a:endParaRPr lang="en-IN" b="1" dirty="0">
              <a:solidFill>
                <a:srgbClr val="FF0000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645E799-C280-4DF2-AC37-92AE8B691D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Dr Vinod on Cluster Analysis 8971073111 vinodanalytics@gmail.com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AD5F96C-8F32-4C69-B125-313F5B1828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05CD1-7993-4880-9009-5D4382C0544A}" type="slidenum">
              <a:rPr lang="en-IN" smtClean="0"/>
              <a:t>20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27C8C2-E3EB-42E9-BB52-B995671EB1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885" y="1318329"/>
            <a:ext cx="6953250" cy="25622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77AA720-E119-4E7D-AD62-E2EC0DBF7C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8135" y="2199488"/>
            <a:ext cx="4880678" cy="37297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3A2A8A1-7281-481C-81C1-22C84CEE40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4999" y="4064376"/>
            <a:ext cx="1933601" cy="214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9957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999C8E3-CC82-4892-B2FB-FF2596E0EB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885" y="292231"/>
            <a:ext cx="10515600" cy="842276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Take 10 random samples</a:t>
            </a:r>
            <a:endParaRPr lang="en-IN" b="1" dirty="0">
              <a:solidFill>
                <a:srgbClr val="FF0000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A536BC5-77D2-45C2-B5D7-FA9108A77D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Dr Vinod on Cluster Analysis 8971073111 vinodanalytics@gmail.com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49BF2F8-6908-4C88-837A-4D717BFD4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05CD1-7993-4880-9009-5D4382C0544A}" type="slidenum">
              <a:rPr lang="en-IN" smtClean="0"/>
              <a:t>21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52F326-CF5F-46F2-A000-C1EE259953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4370" y="1592778"/>
            <a:ext cx="7715250" cy="4305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7AD3CDC-8166-4422-8C39-DB33400872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909" y="2570164"/>
            <a:ext cx="1933601" cy="214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4517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999C8E3-CC82-4892-B2FB-FF2596E0EB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885" y="292231"/>
            <a:ext cx="10515600" cy="842276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Distance Matrix</a:t>
            </a:r>
            <a:endParaRPr lang="en-IN" b="1" dirty="0">
              <a:solidFill>
                <a:srgbClr val="FF0000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B3112F8-3F95-49CC-BABF-4C5F77F4AF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Dr Vinod on Cluster Analysis 8971073111 vinodanalytics@gmail.com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6FDC67-1164-457D-ABD8-13EE36E53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05CD1-7993-4880-9009-5D4382C0544A}" type="slidenum">
              <a:rPr lang="en-IN" smtClean="0"/>
              <a:t>22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6C5CC7-3879-42AB-94F5-C358156CC8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367" y="1317739"/>
            <a:ext cx="7534275" cy="45053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C6A3F08-5399-435C-A8EE-97A1BC9334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5840" y="2240227"/>
            <a:ext cx="1933601" cy="214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747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999C8E3-CC82-4892-B2FB-FF2596E0EB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885" y="292231"/>
            <a:ext cx="10515600" cy="842276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Plot Distance Matrix</a:t>
            </a:r>
            <a:endParaRPr lang="en-IN" b="1" dirty="0">
              <a:solidFill>
                <a:srgbClr val="FF0000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3F0462A-9C5D-44CE-A881-36FA7D6641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Dr Vinod on Cluster Analysis 8971073111 vinodanalytics@gmail.com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733C857-3B2A-47A4-A425-A05372397F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05CD1-7993-4880-9009-5D4382C0544A}" type="slidenum">
              <a:rPr lang="en-IN" smtClean="0"/>
              <a:t>23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69A405-7A06-47B7-80E0-4556650C54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8073" y="1523149"/>
            <a:ext cx="4736527" cy="405679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E4BE490-87F4-40BE-B1C7-776FF76884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5259" y="2211945"/>
            <a:ext cx="1933601" cy="214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3975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5BF2B62-B809-454B-B196-D68E9CEE5C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Dr Vinod on Cluster Analysis 8971073111 vinodanalytics@gmail.com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A1BCD6-D193-4039-83A3-593BCA5E5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05CD1-7993-4880-9009-5D4382C0544A}" type="slidenum">
              <a:rPr lang="en-IN" smtClean="0"/>
              <a:t>24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3FB43D-A225-46DB-9436-302450F028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3070" y="618929"/>
            <a:ext cx="8199130" cy="4773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8258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999C8E3-CC82-4892-B2FB-FF2596E0EB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885" y="136525"/>
            <a:ext cx="10515600" cy="842276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Visualize Distance Matrix</a:t>
            </a:r>
            <a:endParaRPr lang="en-IN" b="1" dirty="0">
              <a:solidFill>
                <a:srgbClr val="FF0000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90B88AC-CB6D-4453-80DC-A12E0EDAF8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1859" y="6200644"/>
            <a:ext cx="3220039" cy="365125"/>
          </a:xfrm>
        </p:spPr>
        <p:txBody>
          <a:bodyPr/>
          <a:lstStyle/>
          <a:p>
            <a:r>
              <a:rPr lang="en-IN" dirty="0"/>
              <a:t>Dr Vinod on Cluster Analysis 8971073111 vinodanalytics@gmail.com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B1A46C3-2D76-43D0-87D6-ACFA7EA8A4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05CD1-7993-4880-9009-5D4382C0544A}" type="slidenum">
              <a:rPr lang="en-IN" smtClean="0"/>
              <a:t>25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1C0DD7-58E3-4184-9A5B-9BF33851C9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365" y="1393448"/>
            <a:ext cx="4152900" cy="7905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E405735-D944-4A11-BA0D-8F96E50370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8109" y="1210763"/>
            <a:ext cx="5472376" cy="55107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B1DC106-8444-4788-87EF-98294502DF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2493" y="2892144"/>
            <a:ext cx="1933601" cy="214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0327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999C8E3-CC82-4892-B2FB-FF2596E0EB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885" y="292231"/>
            <a:ext cx="10515600" cy="842276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Let’s scale the Data</a:t>
            </a:r>
            <a:endParaRPr lang="en-IN" b="1" dirty="0">
              <a:solidFill>
                <a:srgbClr val="FF0000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893A31F-00D5-473E-B5AB-E1197F6BF8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Dr Vinod on Cluster Analysis 8971073111 vinodanalytics@gmail.com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265B32C-C604-4C44-A624-05ACFF43B9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05CD1-7993-4880-9009-5D4382C0544A}" type="slidenum">
              <a:rPr lang="en-IN" smtClean="0"/>
              <a:t>26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DB202A-FEED-49E2-8D76-BE21716EE8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637" y="1201180"/>
            <a:ext cx="7839075" cy="33432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7140F68-F9DC-4D21-95F5-322FEC7AAD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7287" y="4866245"/>
            <a:ext cx="5762625" cy="7905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758C138-9685-40B2-9FB7-B1B32F83FB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597" y="3022650"/>
            <a:ext cx="1933601" cy="214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7905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5C1B650-9B32-46BB-8932-002AC8C34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891" y="6394221"/>
            <a:ext cx="3474563" cy="365125"/>
          </a:xfrm>
        </p:spPr>
        <p:txBody>
          <a:bodyPr/>
          <a:lstStyle/>
          <a:p>
            <a:r>
              <a:rPr lang="en-IN" dirty="0"/>
              <a:t>Dr Vinod on Cluster Analysis 8971073111 vinodanalytics@gmail.com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11B52D-0D4B-4E05-8428-70CB3C7A0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78079" y="6394220"/>
            <a:ext cx="362146" cy="365125"/>
          </a:xfrm>
        </p:spPr>
        <p:txBody>
          <a:bodyPr/>
          <a:lstStyle/>
          <a:p>
            <a:fld id="{1DD05CD1-7993-4880-9009-5D4382C0544A}" type="slidenum">
              <a:rPr lang="en-IN" smtClean="0"/>
              <a:t>27</a:t>
            </a:fld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FA7D26-A1DB-4152-BA2B-010F86AD4A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4827" y="136525"/>
            <a:ext cx="7934325" cy="1066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D503B6C-4670-4163-B07D-1EB9FB059C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4827" y="1203325"/>
            <a:ext cx="7448550" cy="53911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244A852-FFC3-4E44-BCCA-03CE598D9F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8328" y="3333735"/>
            <a:ext cx="1933601" cy="21479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50D6824-F6D3-45F0-951D-E6B2F82553F4}"/>
              </a:ext>
            </a:extLst>
          </p:cNvPr>
          <p:cNvSpPr txBox="1"/>
          <p:nvPr/>
        </p:nvSpPr>
        <p:spPr>
          <a:xfrm>
            <a:off x="441141" y="2379628"/>
            <a:ext cx="307898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How many clusters </a:t>
            </a:r>
          </a:p>
          <a:p>
            <a:r>
              <a:rPr lang="en-US" sz="2800" b="1" dirty="0">
                <a:solidFill>
                  <a:srgbClr val="FF0000"/>
                </a:solidFill>
              </a:rPr>
              <a:t>can be good?</a:t>
            </a:r>
            <a:endParaRPr lang="en-IN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97137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999C8E3-CC82-4892-B2FB-FF2596E0EB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885" y="292231"/>
            <a:ext cx="10515600" cy="842276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Cluster Membership</a:t>
            </a:r>
            <a:endParaRPr lang="en-IN" b="1" dirty="0">
              <a:solidFill>
                <a:srgbClr val="FF0000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18A3282-3DE5-4994-B5C5-FF034B7A57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Dr Vinod on Cluster Analysis 8971073111 vinodanalytics@gmail.com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CD1788C-739B-4BED-A651-26615DAF0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05CD1-7993-4880-9009-5D4382C0544A}" type="slidenum">
              <a:rPr lang="en-IN" smtClean="0"/>
              <a:t>28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D8C122-AAB1-4A42-838B-026FDE4EC0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75" y="2033285"/>
            <a:ext cx="7896225" cy="2400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5D07243-88F9-4834-8C82-A7E185E024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6290" y="1194055"/>
            <a:ext cx="1933601" cy="214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5302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999C8E3-CC82-4892-B2FB-FF2596E0EB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885" y="292231"/>
            <a:ext cx="10515600" cy="842276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Let’s add column ‘cluster’ to the Data</a:t>
            </a:r>
            <a:endParaRPr lang="en-IN" b="1" dirty="0">
              <a:solidFill>
                <a:srgbClr val="FF0000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1E00EAD-9364-41DD-A743-E49F506F0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Dr Vinod on Cluster Analysis 8971073111 vinodanalytics@gmail.com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767493-254E-4F07-A2A8-0433CD1B2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05CD1-7993-4880-9009-5D4382C0544A}" type="slidenum">
              <a:rPr lang="en-IN" smtClean="0"/>
              <a:t>29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4C77D1-83AE-4752-97C1-AB6F6D14DD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475" y="1728787"/>
            <a:ext cx="7858125" cy="34004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8D624A6-B61A-4812-8F68-8FE4837703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5717" y="2070544"/>
            <a:ext cx="1933601" cy="214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0681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999C8E3-CC82-4892-B2FB-FF2596E0EB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885" y="292231"/>
            <a:ext cx="10515600" cy="842276"/>
          </a:xfrm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Data Source</a:t>
            </a:r>
            <a:endParaRPr lang="en-IN" b="1" dirty="0">
              <a:solidFill>
                <a:srgbClr val="C00000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703054-7053-4C75-B6E5-2290FC9F86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Dr Vinod on Cluster Analysis 8971073111 vinodanalytics@gmail.com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9B7467-0A72-466C-956E-822ACB771D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05CD1-7993-4880-9009-5D4382C0544A}" type="slidenum">
              <a:rPr lang="en-IN" smtClean="0"/>
              <a:t>3</a:t>
            </a:fld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AD18E31-7438-4304-954C-5EE0A0F487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157" y="1582904"/>
            <a:ext cx="6260674" cy="369219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AD9F554-2084-4ACA-99C7-3C83619A48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6218" y="1395561"/>
            <a:ext cx="3677582" cy="10312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04256B5-97C2-4658-8C69-4C92EBBAD7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4334" y="2590395"/>
            <a:ext cx="3181350" cy="12763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7819890-1CEF-4620-B820-C9312A80BF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86334" y="3866745"/>
            <a:ext cx="1657350" cy="169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3493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999C8E3-CC82-4892-B2FB-FF2596E0EB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861" y="942680"/>
            <a:ext cx="2517742" cy="842276"/>
          </a:xfrm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Cluster 1</a:t>
            </a:r>
            <a:endParaRPr lang="en-IN" b="1" dirty="0">
              <a:solidFill>
                <a:srgbClr val="C00000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F65BAD0-8DF2-46B7-A6AA-CEDD62D420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Dr Vinod on Cluster Analysis 8971073111 vinodanalytics@gmail.com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D8401D-F103-4293-883F-7E7C2B7CC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05CD1-7993-4880-9009-5D4382C0544A}" type="slidenum">
              <a:rPr lang="en-IN" smtClean="0"/>
              <a:t>30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9FB820-B04A-4AAB-BB48-B4287D86F8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7940" y="713369"/>
            <a:ext cx="8639175" cy="47529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5CEDB75-8A16-46B3-A430-F05D8C0749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837" y="2551311"/>
            <a:ext cx="1933601" cy="214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259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184348E-925B-40E1-A659-18A91680E9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Dr Vinod on Cluster Analysis 8971073111 vinodanalytics@gmail.com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2FE591-96D8-4181-A184-09A498D18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05CD1-7993-4880-9009-5D4382C0544A}" type="slidenum">
              <a:rPr lang="en-IN" smtClean="0"/>
              <a:t>31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399446-F5F7-46A9-8D8A-6703036403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2773" y="1102985"/>
            <a:ext cx="7172325" cy="4105275"/>
          </a:xfrm>
          <a:prstGeom prst="rect">
            <a:avLst/>
          </a:prstGeom>
        </p:spPr>
      </p:pic>
      <p:sp>
        <p:nvSpPr>
          <p:cNvPr id="6" name="Title 3">
            <a:extLst>
              <a:ext uri="{FF2B5EF4-FFF2-40B4-BE49-F238E27FC236}">
                <a16:creationId xmlns:a16="http://schemas.microsoft.com/office/drawing/2014/main" id="{4FD143CC-5EBF-4EB0-9B99-5C4E8407CA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861" y="942680"/>
            <a:ext cx="2517742" cy="842276"/>
          </a:xfrm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Cluster 2</a:t>
            </a:r>
            <a:endParaRPr lang="en-IN" b="1" dirty="0">
              <a:solidFill>
                <a:srgbClr val="C000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4B595DF-A6C6-44DE-B424-BD48272D57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002" y="2834114"/>
            <a:ext cx="1933601" cy="214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5700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D692B26-530E-4B6F-8C95-083909E149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Dr Vinod on Cluster Analysis 8971073111 vinodanalytics@gmail.com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3D6CC50-1A10-4392-9084-7A593FD9E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05CD1-7993-4880-9009-5D4382C0544A}" type="slidenum">
              <a:rPr lang="en-IN" smtClean="0"/>
              <a:t>32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FD7D52-7938-4B3E-B822-10091C839F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9046" y="801721"/>
            <a:ext cx="8524875" cy="2105025"/>
          </a:xfrm>
          <a:prstGeom prst="rect">
            <a:avLst/>
          </a:prstGeom>
        </p:spPr>
      </p:pic>
      <p:sp>
        <p:nvSpPr>
          <p:cNvPr id="6" name="Title 3">
            <a:extLst>
              <a:ext uri="{FF2B5EF4-FFF2-40B4-BE49-F238E27FC236}">
                <a16:creationId xmlns:a16="http://schemas.microsoft.com/office/drawing/2014/main" id="{47A0ECA1-7DE3-40C6-AB00-3AFE30D85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165" y="1433095"/>
            <a:ext cx="2517742" cy="842276"/>
          </a:xfrm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Cluster 3</a:t>
            </a:r>
            <a:endParaRPr lang="en-IN" b="1" dirty="0">
              <a:solidFill>
                <a:srgbClr val="C000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E6F65A4-FAC3-466B-96FA-47DF045451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7544" y="3286602"/>
            <a:ext cx="1933601" cy="214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1550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999C8E3-CC82-4892-B2FB-FF2596E0EB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019" y="933613"/>
            <a:ext cx="2366913" cy="842276"/>
          </a:xfrm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Cluster 4</a:t>
            </a:r>
            <a:endParaRPr lang="en-IN" b="1" dirty="0">
              <a:solidFill>
                <a:srgbClr val="C00000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1075B7E-90AC-4EE4-BFBC-8499E42623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Dr Vinod on Cluster Analysis 8971073111 vinodanalytics@gmail.com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4AC971-84D2-43AA-B57A-EAC5D37C54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05CD1-7993-4880-9009-5D4382C0544A}" type="slidenum">
              <a:rPr lang="en-IN" smtClean="0"/>
              <a:t>33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16EB9C-E403-42B2-918D-C5A2E28976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1345" y="621326"/>
            <a:ext cx="7962900" cy="14668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680940-6F55-48B7-A609-BA02C039D5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0154" y="2900102"/>
            <a:ext cx="1933601" cy="214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5119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999C8E3-CC82-4892-B2FB-FF2596E0EB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885" y="292231"/>
            <a:ext cx="10515600" cy="842276"/>
          </a:xfrm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Cluster Profiling</a:t>
            </a:r>
            <a:endParaRPr lang="en-IN" b="1" dirty="0">
              <a:solidFill>
                <a:srgbClr val="C00000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3F8B97E-CA5D-4A26-A411-FA96BE85BD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Dr Vinod on Cluster Analysis 8971073111 vinodanalytics@gmail.com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1DEEDE8-801E-4B63-9D9C-4ABE53300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05CD1-7993-4880-9009-5D4382C0544A}" type="slidenum">
              <a:rPr lang="en-IN" smtClean="0"/>
              <a:t>34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BABE7D-BC2D-4321-B131-6CE13F9608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8803" y="1529343"/>
            <a:ext cx="8337592" cy="21188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17403AC-22B7-41E4-9813-48539FFA8E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7923" y="3867351"/>
            <a:ext cx="1933601" cy="214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3848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999C8E3-CC82-4892-B2FB-FF2596E0EB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885" y="292231"/>
            <a:ext cx="10515600" cy="842276"/>
          </a:xfrm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Cluster Profiling</a:t>
            </a:r>
            <a:r>
              <a:rPr lang="en-US" dirty="0"/>
              <a:t> </a:t>
            </a:r>
            <a:endParaRPr lang="en-IN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B3B566A-381D-42CE-9AE6-4F9A39AEE7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Dr Vinod on Cluster Analysis 8971073111 vinodanalytics@gmail.com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9EA2A3D-65E0-4F9E-8624-913D39996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05CD1-7993-4880-9009-5D4382C0544A}" type="slidenum">
              <a:rPr lang="en-IN" smtClean="0"/>
              <a:t>35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B28F4B-75A4-4578-A5E5-9F9335B8FC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6231" y="1736741"/>
            <a:ext cx="7439025" cy="18573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D7419D0-5A8C-444A-8B3B-9B5C493941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693" y="3739088"/>
            <a:ext cx="1933601" cy="214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5987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999C8E3-CC82-4892-B2FB-FF2596E0EB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885" y="292231"/>
            <a:ext cx="10515600" cy="842276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Plot Clusters</a:t>
            </a:r>
            <a:endParaRPr lang="en-IN" b="1" dirty="0">
              <a:solidFill>
                <a:srgbClr val="FF0000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EEC52B9-3D08-4EAE-B34E-F217320221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Dr Vinod on Cluster Analysis 8971073111 vinodanalytics@gmail.com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E308AC3-1D24-42DA-8F26-D87807BDE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05CD1-7993-4880-9009-5D4382C0544A}" type="slidenum">
              <a:rPr lang="en-IN" smtClean="0"/>
              <a:t>36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A27CE2-5EEA-40BB-9288-68932D5926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288" y="1357607"/>
            <a:ext cx="8706998" cy="43738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7B829E8-CB06-4330-BF8E-1E983B7702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8442" y="3542195"/>
            <a:ext cx="1933601" cy="214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707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DD18E42-6ACB-4DEB-A3E1-6DB5A6414D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Dr Vinod on Cluster Analysis 8971073111 vinodanalytics@gmail.com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8ACDB78-6DAA-484A-A78A-AA60C3DD0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05CD1-7993-4880-9009-5D4382C0544A}" type="slidenum">
              <a:rPr lang="en-IN" smtClean="0"/>
              <a:t>37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800DE6-6881-4E38-81C7-B4AA778C55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059" y="1045072"/>
            <a:ext cx="7258956" cy="49786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6E2A2E8-8634-4AF7-A7E5-0068FC4F36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0682" y="2051690"/>
            <a:ext cx="1933601" cy="214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5967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999C8E3-CC82-4892-B2FB-FF2596E0EB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885" y="292231"/>
            <a:ext cx="10515600" cy="842276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Silhouette Score</a:t>
            </a:r>
            <a:endParaRPr lang="en-IN" b="1" dirty="0">
              <a:solidFill>
                <a:srgbClr val="FF0000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A299DDA-93E1-4A9C-831B-0695C91A6F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Dr Vinod on Cluster Analysis 8971073111 vinodanalytics@gmail.com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B68B213-86EE-45AA-B45A-B46960935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05CD1-7993-4880-9009-5D4382C0544A}" type="slidenum">
              <a:rPr lang="en-IN" smtClean="0"/>
              <a:t>38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5D8785-4929-4F85-B58A-66F7284642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041" y="1848513"/>
            <a:ext cx="6972448" cy="292393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F01C007-A88E-487E-827F-EBBB4FEA69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0938" y="2236503"/>
            <a:ext cx="1933601" cy="214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82377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325C301-E449-401B-9F41-789EE48FC0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Dr Vinod on Cluster Analysis 8971073111 vinodanalytics@gmail.com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B7347FE-F749-4BC8-B753-6FCEED841A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05CD1-7993-4880-9009-5D4382C0544A}" type="slidenum">
              <a:rPr lang="en-IN" smtClean="0"/>
              <a:t>39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5BEEAA-7C0E-4F17-ABB9-B17876C578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437" y="327843"/>
            <a:ext cx="4219575" cy="8001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077DA48-5B52-41E6-A8EA-6FBF7500CE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437" y="1221998"/>
            <a:ext cx="6696075" cy="47910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EC5EE7E-3C1F-4B86-B684-1FB93367DF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400" y="1947995"/>
            <a:ext cx="1933601" cy="214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8166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999C8E3-CC82-4892-B2FB-FF2596E0EB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885" y="292231"/>
            <a:ext cx="10515600" cy="842276"/>
          </a:xfrm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Beneficiaries</a:t>
            </a:r>
            <a:endParaRPr lang="en-IN" b="1" dirty="0">
              <a:solidFill>
                <a:srgbClr val="C00000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8CFBA6F-3E9A-467F-BC39-0C1F4D1F7C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Dr Vinod on Cluster Analysis 8971073111 vinodanalytics@gmail.com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8C45B9-EFE1-42A0-BFAA-88FB78308A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05CD1-7993-4880-9009-5D4382C0544A}" type="slidenum">
              <a:rPr lang="en-IN" smtClean="0"/>
              <a:t>4</a:t>
            </a:fld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755D188-93EC-4F2B-AB81-0A5E54DA4C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363" y="1787739"/>
            <a:ext cx="1933601" cy="21479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BF5D870-0BF6-4C09-83CA-8D803B177A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8526" y="1402917"/>
            <a:ext cx="1761367" cy="202204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451E721-556D-44BD-BCE6-7A441C3319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2117" y="4212656"/>
            <a:ext cx="1646483" cy="196548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B81F031-CAEC-4C62-AB11-E7B7F8111DE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58"/>
          <a:stretch/>
        </p:blipFill>
        <p:spPr>
          <a:xfrm>
            <a:off x="9197336" y="1507300"/>
            <a:ext cx="1970201" cy="202456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BEFEA64-6C95-4EE2-A01E-DFF145E7748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7336" y="4080080"/>
            <a:ext cx="2098065" cy="209806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ACFFBDD-92C1-4900-A870-AEAD8EC453F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9245" y="1312712"/>
            <a:ext cx="3400131" cy="226675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EAE98F5-0F4C-4DCD-B60B-3C37F4646AE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2104" y="3935689"/>
            <a:ext cx="3511296" cy="1975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00231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999C8E3-CC82-4892-B2FB-FF2596E0EB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885" y="292231"/>
            <a:ext cx="10515600" cy="842276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Picturization of Silhouette Coefficient </a:t>
            </a:r>
            <a:endParaRPr lang="en-IN" b="1" dirty="0">
              <a:solidFill>
                <a:srgbClr val="FF0000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627E9FC-A9B9-4C99-B757-829DED46C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Dr Vinod on Cluster Analysis 8971073111 vinodanalytics@gmail.com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49384AA-2494-461E-A6B9-904D38E23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05CD1-7993-4880-9009-5D4382C0544A}" type="slidenum">
              <a:rPr lang="en-IN" smtClean="0"/>
              <a:t>40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256FC1-B119-4A91-B3D5-826432C2DD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0907" y="1387849"/>
            <a:ext cx="6462417" cy="4607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34269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999C8E3-CC82-4892-B2FB-FF2596E0EB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885" y="292231"/>
            <a:ext cx="10515600" cy="842276"/>
          </a:xfrm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Expect some variation!</a:t>
            </a:r>
            <a:endParaRPr lang="en-IN" b="1" dirty="0">
              <a:solidFill>
                <a:srgbClr val="C00000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6AE615B-589D-4C9A-B2D7-52559A8AE4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Dr Vinod on Cluster Analysis 8971073111 vinodanalytics@gmail.com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79CDB16-15EA-4234-BA88-0F7E626220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05CD1-7993-4880-9009-5D4382C0544A}" type="slidenum">
              <a:rPr lang="en-IN" smtClean="0"/>
              <a:t>41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9F31EF-830E-43F7-AE5F-B77B213AC6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2180" y="1495094"/>
            <a:ext cx="6161883" cy="4293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9348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999C8E3-CC82-4892-B2FB-FF2596E0EB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885" y="292231"/>
            <a:ext cx="10515600" cy="842276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Average Silhouette Score</a:t>
            </a:r>
            <a:endParaRPr lang="en-IN" b="1" dirty="0">
              <a:solidFill>
                <a:srgbClr val="FF0000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222414D-6169-4E53-B4E0-B8132BC48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Dr Vinod on Cluster Analysis 8971073111 vinodanalytics@gmail.com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417CE62-24B1-4617-800E-640A360F1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05CD1-7993-4880-9009-5D4382C0544A}" type="slidenum">
              <a:rPr lang="en-IN" smtClean="0"/>
              <a:t>42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496D8A-2F8A-499B-83BD-7CBC497A90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2841" y="1637748"/>
            <a:ext cx="6934200" cy="14287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874DEFE-FDE5-4B19-A0DF-DC9F52F34B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2705" y="3044930"/>
            <a:ext cx="3959277" cy="27588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A073CEE-FAD4-41A5-B565-09C0E7C6F6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6443" y="3361168"/>
            <a:ext cx="1933601" cy="214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19732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999C8E3-CC82-4892-B2FB-FF2596E0EB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885" y="292231"/>
            <a:ext cx="10515600" cy="842276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Silhouette Scores (4)</a:t>
            </a:r>
            <a:endParaRPr lang="en-IN" b="1" dirty="0">
              <a:solidFill>
                <a:srgbClr val="FF0000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D7CD8D1-D9BA-4FFF-9707-8EA35FF74E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Dr Vinod on Cluster Analysis 8971073111 vinodanalytics@gmail.com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067DC07-1E46-4390-BB5E-3844F5AF1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05CD1-7993-4880-9009-5D4382C0544A}" type="slidenum">
              <a:rPr lang="en-IN" smtClean="0"/>
              <a:t>43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78928A-DA2A-4764-9090-28C4E509E8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5100" y="1302266"/>
            <a:ext cx="7277100" cy="488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73656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999C8E3-CC82-4892-B2FB-FF2596E0EB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885" y="292231"/>
            <a:ext cx="10515600" cy="842276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Silhouette Values</a:t>
            </a:r>
            <a:endParaRPr lang="en-IN" b="1" dirty="0">
              <a:solidFill>
                <a:srgbClr val="FF0000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C7683BE-54BC-4414-B0C1-507BDD76B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Dr Vinod on Cluster Analysis 8971073111 vinodanalytics@gmail.com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0FD7CF9-ED67-41D4-ABB1-F839B0903E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05CD1-7993-4880-9009-5D4382C0544A}" type="slidenum">
              <a:rPr lang="en-IN" smtClean="0"/>
              <a:t>44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EDF790-5886-4824-B3AA-C798279711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0250" y="1354857"/>
            <a:ext cx="8191500" cy="27908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5B8B494-7A8A-4273-85FB-19C9550489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9199" y="3993612"/>
            <a:ext cx="1933601" cy="214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83962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F38E41-89C6-4829-81DE-F3E3BB862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370" y="848413"/>
            <a:ext cx="4450237" cy="1357459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How Silhouette Score is calculated?</a:t>
            </a:r>
            <a:endParaRPr lang="en-IN" b="1" dirty="0">
              <a:solidFill>
                <a:srgbClr val="FF0000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1D0E549-B3B2-46C5-AC6E-D53A114E86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Dr Vinod on Cluster Analysis 8971073111 vinodanalytics@gmail.com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E93C78-3385-40C2-8969-7D0C1142E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05CD1-7993-4880-9009-5D4382C0544A}" type="slidenum">
              <a:rPr lang="en-IN" smtClean="0"/>
              <a:t>45</a:t>
            </a:fld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E8B294-1657-4ACF-8ABA-14FDE4A253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7607" y="477452"/>
            <a:ext cx="5467870" cy="53233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0EDBEDA-D6E1-4C4E-A42B-5199084BE2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5433" y="2481291"/>
            <a:ext cx="1933601" cy="214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06186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B4F707B-5BFF-404F-9486-79A5F43E44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Dr Vinod on Cluster Analysis 8971073111 vinodanalytics@gmail.com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DF95847-4416-47C3-ACB2-A89DE58C6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05CD1-7993-4880-9009-5D4382C0544A}" type="slidenum">
              <a:rPr lang="en-IN" smtClean="0"/>
              <a:t>46</a:t>
            </a:fld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BF1BBA-63A7-4490-AE2E-050F3C4C1E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316" y="773391"/>
            <a:ext cx="10725150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43520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D50876-C1F4-4503-A9DC-0E74B456A3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05CD1-7993-4880-9009-5D4382C0544A}" type="slidenum">
              <a:rPr lang="en-IN" smtClean="0"/>
              <a:t>47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4F9639-FF22-4245-AE17-9910133A61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490" b="7621"/>
          <a:stretch/>
        </p:blipFill>
        <p:spPr>
          <a:xfrm>
            <a:off x="126934" y="1129023"/>
            <a:ext cx="11938132" cy="489470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00F332B-8642-406B-A29E-70A3B4D8B9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176" r="57706" b="77594"/>
          <a:stretch/>
        </p:blipFill>
        <p:spPr>
          <a:xfrm>
            <a:off x="0" y="360395"/>
            <a:ext cx="10446205" cy="448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1651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31B32F8-5E96-468D-AF48-6FF16A8847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Dr Vinod on Cluster Analysis 8971073111 vinodanalytics@gmail.com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99497C1-11A2-4583-B6B7-8176DFE1EC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05CD1-7993-4880-9009-5D4382C0544A}" type="slidenum">
              <a:rPr lang="en-IN" smtClean="0"/>
              <a:t>48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A8B344-30B9-41E8-9498-5967A7FA77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55"/>
          <a:stretch/>
        </p:blipFill>
        <p:spPr>
          <a:xfrm>
            <a:off x="879294" y="244311"/>
            <a:ext cx="8858595" cy="3352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FA71471-C649-4285-B3BA-2558F8C261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3066" y="3525673"/>
            <a:ext cx="6448425" cy="227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37556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999C8E3-CC82-4892-B2FB-FF2596E0EB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92106" y="2271861"/>
            <a:ext cx="3083349" cy="2092750"/>
          </a:xfrm>
          <a:solidFill>
            <a:schemeClr val="accent4">
              <a:lumMod val="40000"/>
              <a:lumOff val="60000"/>
            </a:schemeClr>
          </a:solidFill>
        </p:spPr>
        <p:txBody>
          <a:bodyPr>
            <a:normAutofit/>
          </a:bodyPr>
          <a:lstStyle/>
          <a:p>
            <a:r>
              <a:rPr lang="en-US" sz="5400" b="1" dirty="0"/>
              <a:t>K Means:                3 Clusters</a:t>
            </a:r>
            <a:endParaRPr lang="en-IN" sz="5400" b="1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BD19F85-DF35-4DFB-B7E2-9448F1C4E4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Dr Vinod on Cluster Analysis 8971073111 vinodanalytics@gmail.com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1251E2-A1D8-4383-9B4A-23D17D898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05CD1-7993-4880-9009-5D4382C0544A}" type="slidenum">
              <a:rPr lang="en-IN" smtClean="0"/>
              <a:t>49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C42774-CFB1-41ED-9338-F4541F754E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1524" y="1854724"/>
            <a:ext cx="2634929" cy="29270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2845BAB-EFF0-4A42-8144-9056314331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496" y="1768411"/>
            <a:ext cx="2634929" cy="2927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3589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B2F2B-1D4F-4950-A163-FE336F3524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016604" cy="1491955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Cluster Analysis:</a:t>
            </a:r>
            <a:br>
              <a:rPr lang="en-US" b="1" dirty="0">
                <a:solidFill>
                  <a:srgbClr val="FF0000"/>
                </a:solidFill>
              </a:rPr>
            </a:br>
            <a:r>
              <a:rPr lang="en-US" b="1" dirty="0">
                <a:solidFill>
                  <a:srgbClr val="FF0000"/>
                </a:solidFill>
              </a:rPr>
              <a:t>The Suspense!</a:t>
            </a:r>
            <a:endParaRPr lang="en-IN" b="1" dirty="0">
              <a:solidFill>
                <a:srgbClr val="FF0000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A8D74A-B4C8-42DF-947E-56205C4B61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Dr Vinod on Cluster Analysis 8971073111 vinodanalytics@gmail.com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E30786-8FDE-42BB-9C51-A5AA63C13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05CD1-7993-4880-9009-5D4382C0544A}" type="slidenum">
              <a:rPr lang="en-IN" smtClean="0"/>
              <a:t>5</a:t>
            </a:fld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37492E-8D86-47E0-9656-6FBA75C1E7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5785" y="1953629"/>
            <a:ext cx="4782532" cy="26638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5EFB53B-82AA-46CB-9EF3-14F4306AF2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8847" y="1216058"/>
            <a:ext cx="3557169" cy="166259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EE144ED-9C94-40EA-A2CD-0C372C8372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0948" y="4714048"/>
            <a:ext cx="2064959" cy="206495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3535046-9630-4AB2-A991-4774C71B9E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0524" y="3226849"/>
            <a:ext cx="2034538" cy="2260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44005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999C8E3-CC82-4892-B2FB-FF2596E0EB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885" y="292231"/>
            <a:ext cx="10515600" cy="842276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Plot of Three Clusters</a:t>
            </a:r>
            <a:endParaRPr lang="en-IN" b="1" dirty="0">
              <a:solidFill>
                <a:srgbClr val="FF0000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E3FBF13-D908-4571-90AC-B15A5E6FE7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Dr Vinod on Cluster Analysis 8971073111 vinodanalytics@gmail.com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667AEEE-6A2B-4826-A803-324423AD7F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05CD1-7993-4880-9009-5D4382C0544A}" type="slidenum">
              <a:rPr lang="en-IN" smtClean="0"/>
              <a:t>50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3A2026-81A6-446C-96C8-208BDE4F32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899" y="1651800"/>
            <a:ext cx="5879541" cy="40325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10EDA2A-6B34-4CFE-AC49-4AB80FE2C1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8513" y="2355025"/>
            <a:ext cx="1933601" cy="214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55026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999C8E3-CC82-4892-B2FB-FF2596E0EB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885" y="292231"/>
            <a:ext cx="10515600" cy="842276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Silhouette Scores in Three Clusters </a:t>
            </a:r>
            <a:endParaRPr lang="en-IN" b="1" dirty="0">
              <a:solidFill>
                <a:srgbClr val="FF0000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CC0746B-8DA1-4142-A761-FC5FDF45EB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Dr Vinod on Cluster Analysis 8971073111 vinodanalytics@gmail.com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C144E5F-E1E3-4D2B-A839-056C65695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05CD1-7993-4880-9009-5D4382C0544A}" type="slidenum">
              <a:rPr lang="en-IN" smtClean="0"/>
              <a:t>51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59BCC6-42CD-487D-BD78-28B6A5A401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897" y="1739543"/>
            <a:ext cx="5371275" cy="36743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B486C17-97A6-41EB-9962-1772E6EC45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4411" y="1252616"/>
            <a:ext cx="3533775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37634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999C8E3-CC82-4892-B2FB-FF2596E0EB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885" y="292231"/>
            <a:ext cx="10515600" cy="842276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Comparison of Silhouette Scores</a:t>
            </a:r>
            <a:endParaRPr lang="en-IN" b="1" dirty="0">
              <a:solidFill>
                <a:srgbClr val="FF0000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76EDDF5-8C02-4F62-BC67-9B5DAAD47D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Dr Vinod on Cluster Analysis 8971073111 vinodanalytics@gmail.com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BA4124A-A387-4AA9-8224-150C15543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05CD1-7993-4880-9009-5D4382C0544A}" type="slidenum">
              <a:rPr lang="en-IN" smtClean="0"/>
              <a:t>52</a:t>
            </a:fld>
            <a:endParaRPr lang="en-IN"/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3E7BF057-4B96-4D3A-A85D-67120D802BD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48626536"/>
              </p:ext>
            </p:extLst>
          </p:nvPr>
        </p:nvGraphicFramePr>
        <p:xfrm>
          <a:off x="2065884" y="1469265"/>
          <a:ext cx="8060232" cy="42528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65312932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999C8E3-CC82-4892-B2FB-FF2596E0EB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885" y="292231"/>
            <a:ext cx="10515600" cy="842276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Conclusion: K Means </a:t>
            </a:r>
            <a:r>
              <a:rPr lang="en-US" dirty="0"/>
              <a:t> </a:t>
            </a:r>
            <a:endParaRPr lang="en-IN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B4E3C42-64C1-4627-BB6F-F8AE62C844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Dr Vinod on Cluster Analysis 8971073111 vinodanalytics@gmail.com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1CF13DE-DF03-4195-A490-75C32CDB3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05CD1-7993-4880-9009-5D4382C0544A}" type="slidenum">
              <a:rPr lang="en-IN" smtClean="0"/>
              <a:t>53</a:t>
            </a:fld>
            <a:endParaRPr lang="en-IN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7E22B704-531D-411F-A780-559C59C96F58}"/>
              </a:ext>
            </a:extLst>
          </p:cNvPr>
          <p:cNvSpPr txBox="1">
            <a:spLocks/>
          </p:cNvSpPr>
          <p:nvPr/>
        </p:nvSpPr>
        <p:spPr>
          <a:xfrm>
            <a:off x="286733" y="1491005"/>
            <a:ext cx="9493577" cy="23551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buClr>
                <a:srgbClr val="FF0000"/>
              </a:buClr>
              <a:buFont typeface="Wingdings" panose="05000000000000000000" pitchFamily="2" charset="2"/>
              <a:buChar char="v"/>
            </a:pPr>
            <a:r>
              <a:rPr lang="en-US" sz="2800" dirty="0"/>
              <a:t>Cluster 3 is more manageable</a:t>
            </a:r>
          </a:p>
          <a:p>
            <a:pPr marL="457200" indent="-457200">
              <a:buClr>
                <a:srgbClr val="FF0000"/>
              </a:buClr>
              <a:buFont typeface="Wingdings" panose="05000000000000000000" pitchFamily="2" charset="2"/>
              <a:buChar char="v"/>
            </a:pPr>
            <a:r>
              <a:rPr lang="en-US" sz="2800" dirty="0"/>
              <a:t>Cluster 3 has better Average Silhouette Score [0.40 versus 0.38]</a:t>
            </a:r>
          </a:p>
          <a:p>
            <a:pPr marL="457200" indent="-457200">
              <a:buClr>
                <a:srgbClr val="FF0000"/>
              </a:buClr>
              <a:buFont typeface="Wingdings" panose="05000000000000000000" pitchFamily="2" charset="2"/>
              <a:buChar char="v"/>
            </a:pPr>
            <a:r>
              <a:rPr lang="en-US" sz="2800" dirty="0"/>
              <a:t>Though three states Andhra Pradesh, Dadar Nagar Haveli &amp; Karnataka had negative Silhouette Coefficient, but, the coefficients were very small (ignorable) </a:t>
            </a:r>
            <a:endParaRPr lang="en-IN" sz="2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9C6DA6D-A8C9-4AE1-8EBE-F7C3EFBAB1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8375" y="3943257"/>
            <a:ext cx="3023142" cy="21065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9AB93C8-1539-4C11-B623-240CB938F4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4532" y="3943258"/>
            <a:ext cx="3079423" cy="21065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CA0639E-3378-42D2-BE38-FD4F5DEA1B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4191" y="672772"/>
            <a:ext cx="1933601" cy="214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06917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999C8E3-CC82-4892-B2FB-FF2596E0EB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885" y="292231"/>
            <a:ext cx="10515600" cy="842276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Hierarchical Clustering: ward method</a:t>
            </a:r>
            <a:endParaRPr lang="en-IN" b="1" dirty="0">
              <a:solidFill>
                <a:srgbClr val="FF0000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372FC21-8B3D-495F-A8A4-206E47856D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Dr Vinod on Cluster Analysis 8971073111 vinodanalytics@gmail.com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86D635E-42A0-49FA-B41B-3BEE6D7762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05CD1-7993-4880-9009-5D4382C0544A}" type="slidenum">
              <a:rPr lang="en-IN" smtClean="0"/>
              <a:t>54</a:t>
            </a:fld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A06EC6-24D4-4291-AEFD-D5B82E75C8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7750" y="1237810"/>
            <a:ext cx="6719831" cy="47889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B92476A-C3BF-4AA3-A655-0842929BEB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7541" y="1670529"/>
            <a:ext cx="2886075" cy="533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534AE90-1D86-41AA-AC8F-F1E2F994F9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7967" y="2739951"/>
            <a:ext cx="1933601" cy="214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61052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E57B101-11B9-40D6-A248-34F139E0CF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Dr Vinod on Cluster Analysis 8971073111 vinodanalytics@gmail.com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E0B84AA-94B0-41AE-AF90-588CF9927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05CD1-7993-4880-9009-5D4382C0544A}" type="slidenum">
              <a:rPr lang="en-IN" smtClean="0"/>
              <a:t>55</a:t>
            </a:fld>
            <a:endParaRPr lang="en-IN"/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664A4D17-6AFD-4E23-9B5E-553212A74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950" y="292100"/>
            <a:ext cx="10515600" cy="842963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Hierarchical Clustering: single method</a:t>
            </a:r>
            <a:endParaRPr lang="en-IN" b="1" dirty="0">
              <a:solidFill>
                <a:srgbClr val="FF00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D2F6E4C-ED07-4A23-A6E7-11AC3F628C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570" y="1526897"/>
            <a:ext cx="3133725" cy="5048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A05E8EF-BCEA-4A16-B957-CA617A9E9C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6940" y="1034504"/>
            <a:ext cx="6846860" cy="47889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27C22A0-02D7-4C35-8DA9-1FF9ADF082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5101" y="2532561"/>
            <a:ext cx="1933601" cy="214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12761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999C8E3-CC82-4892-B2FB-FF2596E0EB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885" y="292231"/>
            <a:ext cx="10515600" cy="842276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Hierarchical Clustering: complete method</a:t>
            </a:r>
            <a:endParaRPr lang="en-IN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372FC21-8B3D-495F-A8A4-206E47856D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Dr Vinod on Cluster Analysis 8971073111 vinodanalytics@gmail.com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86D635E-42A0-49FA-B41B-3BEE6D7762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05CD1-7993-4880-9009-5D4382C0544A}" type="slidenum">
              <a:rPr lang="en-IN" smtClean="0"/>
              <a:t>56</a:t>
            </a:fld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9555AD-AED5-40A5-9F2A-8D053689BB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0" y="1134507"/>
            <a:ext cx="6719831" cy="47889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3885048-5C1C-4FBF-9C01-1B5D1BD398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562" y="1540693"/>
            <a:ext cx="3133725" cy="571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79E7C76-3AF2-4C1F-AF57-07FD79CE92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6565" y="2455769"/>
            <a:ext cx="1933601" cy="214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36487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999C8E3-CC82-4892-B2FB-FF2596E0EB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885" y="292231"/>
            <a:ext cx="10515600" cy="842276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Hierarchical Clustering: average method</a:t>
            </a:r>
            <a:endParaRPr lang="en-IN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E57B101-11B9-40D6-A248-34F139E0CF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Dr Vinod on Cluster Analysis 8971073111 vinodanalytics@gmail.com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E0B84AA-94B0-41AE-AF90-588CF9927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05CD1-7993-4880-9009-5D4382C0544A}" type="slidenum">
              <a:rPr lang="en-IN" smtClean="0"/>
              <a:t>57</a:t>
            </a:fld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BAE11DF-195E-4A71-A6D7-2ECAA59146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126" y="1625731"/>
            <a:ext cx="3114675" cy="533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E6A057C-6516-4771-93ED-B21C28B315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6921" y="1336401"/>
            <a:ext cx="6719831" cy="47889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2AA10F4-3067-4914-AD7C-F26A6970FE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4528" y="2550920"/>
            <a:ext cx="1933601" cy="214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47918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999C8E3-CC82-4892-B2FB-FF2596E0EB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079" y="228290"/>
            <a:ext cx="10515600" cy="1032149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How Cophenetic Correlation is calculated? </a:t>
            </a:r>
            <a:br>
              <a:rPr lang="en-US" b="1" dirty="0">
                <a:solidFill>
                  <a:srgbClr val="FF0000"/>
                </a:solidFill>
              </a:rPr>
            </a:br>
            <a:r>
              <a:rPr lang="en-US" b="1" dirty="0">
                <a:solidFill>
                  <a:srgbClr val="FF0000"/>
                </a:solidFill>
              </a:rPr>
              <a:t>Average Linkage </a:t>
            </a:r>
            <a:endParaRPr lang="en-IN" b="1" dirty="0">
              <a:solidFill>
                <a:srgbClr val="FF0000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372FC21-8B3D-495F-A8A4-206E47856D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938887" y="6356350"/>
            <a:ext cx="5033128" cy="365125"/>
          </a:xfrm>
        </p:spPr>
        <p:txBody>
          <a:bodyPr/>
          <a:lstStyle/>
          <a:p>
            <a:r>
              <a:rPr lang="en-IN" dirty="0"/>
              <a:t>Dr Vinod on Cluster Analysis 8971073111 vinodanalytics@gmail.com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86D635E-42A0-49FA-B41B-3BEE6D7762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05CD1-7993-4880-9009-5D4382C0544A}" type="slidenum">
              <a:rPr lang="en-IN" smtClean="0"/>
              <a:t>58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F3E73F-1B25-4AEC-A2A1-EFDD485EAC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506" y="1387783"/>
            <a:ext cx="4411980" cy="30777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6830AE2-7E80-4F4B-BF7E-3F8F470DE8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9212" y="1495758"/>
            <a:ext cx="5600700" cy="1771650"/>
          </a:xfrm>
          <a:prstGeom prst="rect">
            <a:avLst/>
          </a:prstGeom>
        </p:spPr>
      </p:pic>
      <p:sp>
        <p:nvSpPr>
          <p:cNvPr id="7" name="Thought Bubble: Cloud 6">
            <a:extLst>
              <a:ext uri="{FF2B5EF4-FFF2-40B4-BE49-F238E27FC236}">
                <a16:creationId xmlns:a16="http://schemas.microsoft.com/office/drawing/2014/main" id="{FEBA61CF-2F9F-483D-8268-87067A6D555B}"/>
              </a:ext>
            </a:extLst>
          </p:cNvPr>
          <p:cNvSpPr/>
          <p:nvPr/>
        </p:nvSpPr>
        <p:spPr>
          <a:xfrm>
            <a:off x="7302516" y="3828629"/>
            <a:ext cx="3299382" cy="2271860"/>
          </a:xfrm>
          <a:prstGeom prst="cloudCallout">
            <a:avLst>
              <a:gd name="adj1" fmla="val -38359"/>
              <a:gd name="adj2" fmla="val -63068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Minimum is clubbed first, 0 &amp; 1; </a:t>
            </a:r>
          </a:p>
          <a:p>
            <a:pPr algn="ctr"/>
            <a:r>
              <a:rPr lang="en-US" b="1" dirty="0"/>
              <a:t>ANK and Lakshadweep </a:t>
            </a:r>
            <a:endParaRPr lang="en-IN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41D987-226C-4C4C-8AA4-2199CAF7EC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805" y="4734613"/>
            <a:ext cx="4437959" cy="1897143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9DA00207-856A-4A5C-9071-E8D567FD180D}"/>
              </a:ext>
            </a:extLst>
          </p:cNvPr>
          <p:cNvSpPr/>
          <p:nvPr/>
        </p:nvSpPr>
        <p:spPr>
          <a:xfrm>
            <a:off x="3167406" y="3483121"/>
            <a:ext cx="1593130" cy="1084248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8048452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999C8E3-CC82-4892-B2FB-FF2596E0EB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885" y="292231"/>
            <a:ext cx="10515600" cy="842276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Stage 2</a:t>
            </a:r>
            <a:endParaRPr lang="en-IN" b="1" dirty="0">
              <a:solidFill>
                <a:srgbClr val="FF0000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E57B101-11B9-40D6-A248-34F139E0CF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8093" y="6356349"/>
            <a:ext cx="4794315" cy="365125"/>
          </a:xfrm>
        </p:spPr>
        <p:txBody>
          <a:bodyPr/>
          <a:lstStyle/>
          <a:p>
            <a:r>
              <a:rPr lang="en-IN" dirty="0"/>
              <a:t>Dr Vinod on Cluster Analysis 8971073111 vinodanalytics@gmail.com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E0B84AA-94B0-41AE-AF90-588CF9927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05CD1-7993-4880-9009-5D4382C0544A}" type="slidenum">
              <a:rPr lang="en-IN" smtClean="0"/>
              <a:t>59</a:t>
            </a:fld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665FC5-98E2-4C82-A9B2-2E52E026B5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0986" y="2755823"/>
            <a:ext cx="7461014" cy="132790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2926873-E2B0-4562-B99E-4D68531BB5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885" y="3083593"/>
            <a:ext cx="4411980" cy="30777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CF98DE2-5114-4AEA-AD21-D73C2EA8F7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4262118"/>
            <a:ext cx="4437959" cy="1897143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46F7B83F-BBB8-4BA5-B938-DFAE0898719C}"/>
              </a:ext>
            </a:extLst>
          </p:cNvPr>
          <p:cNvSpPr/>
          <p:nvPr/>
        </p:nvSpPr>
        <p:spPr>
          <a:xfrm rot="20492938">
            <a:off x="2409789" y="5088066"/>
            <a:ext cx="2234153" cy="1313625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7575C02-B507-4377-BF4B-7D6CFA8D566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365"/>
          <a:stretch/>
        </p:blipFill>
        <p:spPr>
          <a:xfrm>
            <a:off x="234885" y="1417610"/>
            <a:ext cx="4082591" cy="15716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8461E15-CEF7-4681-9E75-E730FFD4CE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53480" y="590960"/>
            <a:ext cx="5600700" cy="177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0324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999C8E3-CC82-4892-B2FB-FF2596E0EB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885" y="292231"/>
            <a:ext cx="3667812" cy="842276"/>
          </a:xfrm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Know Your Data</a:t>
            </a:r>
            <a:endParaRPr lang="en-IN" b="1" dirty="0">
              <a:solidFill>
                <a:srgbClr val="C00000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DB5FC41-7AEF-46D4-9F0B-8034173053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Dr Vinod on Cluster Analysis 8971073111 vinodanalytics@gmail.com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574CD0E-6CE5-4988-AB4F-642412984D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05CD1-7993-4880-9009-5D4382C0544A}" type="slidenum">
              <a:rPr lang="en-IN" smtClean="0"/>
              <a:t>6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25240A-19C1-442D-B3E1-7FDD5563B5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6533" y="1674633"/>
            <a:ext cx="8786886" cy="24543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E29406F-96E4-49EE-8463-880E4AF592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2774" y="4247933"/>
            <a:ext cx="1685826" cy="11230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87108C9-89A1-47F3-B056-E686CF68AF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5312" y="4247933"/>
            <a:ext cx="1833513" cy="103087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095FD9D-32C2-4293-8ADA-DDD6F70712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6771" y="4189629"/>
            <a:ext cx="1533829" cy="12396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FF0EDD4-1BDE-4906-B88A-D0928B31D8C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9700" y="4189629"/>
            <a:ext cx="1623719" cy="1217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36087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999C8E3-CC82-4892-B2FB-FF2596E0EB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885" y="292231"/>
            <a:ext cx="10515600" cy="842276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Stage 3</a:t>
            </a:r>
            <a:endParaRPr lang="en-IN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372FC21-8B3D-495F-A8A4-206E47856D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4885" y="6337660"/>
            <a:ext cx="4798243" cy="365125"/>
          </a:xfrm>
        </p:spPr>
        <p:txBody>
          <a:bodyPr/>
          <a:lstStyle/>
          <a:p>
            <a:r>
              <a:rPr lang="en-IN" dirty="0"/>
              <a:t>Dr Vinod on Cluster Analysis 8971073111 vinodanalytics@gmail.com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86D635E-42A0-49FA-B41B-3BEE6D7762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05CD1-7993-4880-9009-5D4382C0544A}" type="slidenum">
              <a:rPr lang="en-IN" smtClean="0"/>
              <a:t>60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C241DF-C433-4183-8F4B-FD163851F7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" y="1375044"/>
            <a:ext cx="8343900" cy="22288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46DA932-462B-4988-B860-471436602A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905" y="3886963"/>
            <a:ext cx="4437959" cy="18971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51F1EBC-028F-4784-8E78-911B33D2E5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7921" y="3661334"/>
            <a:ext cx="4098248" cy="2858888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45C87BA7-2EA0-4211-A37D-001369AF3274}"/>
              </a:ext>
            </a:extLst>
          </p:cNvPr>
          <p:cNvSpPr/>
          <p:nvPr/>
        </p:nvSpPr>
        <p:spPr>
          <a:xfrm rot="21125345">
            <a:off x="6847697" y="5556500"/>
            <a:ext cx="3347278" cy="1148441"/>
          </a:xfrm>
          <a:prstGeom prst="ellipse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CADEF6D-355C-4300-B66B-3AEC8171E8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0110" y="287966"/>
            <a:ext cx="5600700" cy="177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90268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999C8E3-CC82-4892-B2FB-FF2596E0EB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885" y="292231"/>
            <a:ext cx="10515600" cy="842276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Stage 4</a:t>
            </a:r>
            <a:endParaRPr lang="en-IN" b="1" dirty="0">
              <a:solidFill>
                <a:srgbClr val="FF0000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E57B101-11B9-40D6-A248-34F139E0CF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Dr Vinod on Cluster Analysis 8971073111 vinodanalytics@gmail.com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E0B84AA-94B0-41AE-AF90-588CF9927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05CD1-7993-4880-9009-5D4382C0544A}" type="slidenum">
              <a:rPr lang="en-IN" smtClean="0"/>
              <a:t>61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6D19C0-2A94-4904-B945-E845C8DA5B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927777"/>
            <a:ext cx="4437959" cy="18971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7DD7895-B501-4C23-91EC-C59D38735D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842" y="3285743"/>
            <a:ext cx="4098248" cy="28588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2FD40F4-FEDB-4E8A-916E-8CAC29F127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255" y="2324453"/>
            <a:ext cx="11630025" cy="3619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9137DAD-1DF8-4D4D-B05B-B3780322A3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89917" y="367488"/>
            <a:ext cx="5600700" cy="177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19084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999C8E3-CC82-4892-B2FB-FF2596E0EB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885" y="292231"/>
            <a:ext cx="10515600" cy="842276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Final Correlation Matrix</a:t>
            </a:r>
            <a:endParaRPr lang="en-IN" b="1" dirty="0">
              <a:solidFill>
                <a:srgbClr val="FF0000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372FC21-8B3D-495F-A8A4-206E47856D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695" y="6210234"/>
            <a:ext cx="3361441" cy="365125"/>
          </a:xfrm>
        </p:spPr>
        <p:txBody>
          <a:bodyPr/>
          <a:lstStyle/>
          <a:p>
            <a:r>
              <a:rPr lang="en-IN" dirty="0"/>
              <a:t>Dr Vinod on Cluster Analysis 8971073111 vinodanalytics@gmail.com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86D635E-42A0-49FA-B41B-3BEE6D7762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05CD1-7993-4880-9009-5D4382C0544A}" type="slidenum">
              <a:rPr lang="en-IN" smtClean="0"/>
              <a:t>62</a:t>
            </a:fld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88F2FA-87DB-4E84-A8DA-D849C876BD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885" y="1434494"/>
            <a:ext cx="5695950" cy="38004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2B3FC16-402C-49C8-9672-D5EE1CDCD3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334731"/>
            <a:ext cx="5715000" cy="29527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F410196-FD58-4710-81E7-FD0F57C3C9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4820" y="221320"/>
            <a:ext cx="4098248" cy="2858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97408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999C8E3-CC82-4892-B2FB-FF2596E0EB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74688"/>
            <a:ext cx="9144000" cy="925512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Final Conclusion:</a:t>
            </a:r>
            <a:endParaRPr lang="en-IN" b="1" dirty="0">
              <a:solidFill>
                <a:srgbClr val="FF0000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D653EE33-0053-4205-B054-CEEA498C3A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52600" y="1876934"/>
            <a:ext cx="9144000" cy="1655762"/>
          </a:xfr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>
            <a:normAutofit fontScale="92500" lnSpcReduction="20000"/>
          </a:bodyPr>
          <a:lstStyle/>
          <a:p>
            <a:pPr marL="342900" indent="-342900" algn="l">
              <a:buFont typeface="Wingdings" panose="05000000000000000000" pitchFamily="2" charset="2"/>
              <a:buChar char="q"/>
            </a:pPr>
            <a:r>
              <a:rPr lang="en-US" dirty="0"/>
              <a:t>If data is large [My experience says more than 200 for being called as large], K Means else Hierarchical Clustering</a:t>
            </a:r>
          </a:p>
          <a:p>
            <a:pPr marL="342900" indent="-342900" algn="l">
              <a:buFont typeface="Wingdings" panose="05000000000000000000" pitchFamily="2" charset="2"/>
              <a:buChar char="q"/>
            </a:pPr>
            <a:r>
              <a:rPr lang="en-US" dirty="0"/>
              <a:t>As a good Data Scientist, don’t work in solos, involve beneficiary for final model, listen to him</a:t>
            </a:r>
          </a:p>
          <a:p>
            <a:pPr marL="342900" indent="-342900" algn="l">
              <a:buFont typeface="Wingdings" panose="05000000000000000000" pitchFamily="2" charset="2"/>
              <a:buChar char="q"/>
            </a:pPr>
            <a:r>
              <a:rPr lang="en-US" dirty="0"/>
              <a:t>Explain him pros and cons</a:t>
            </a:r>
            <a:endParaRPr lang="en-IN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E57B101-11B9-40D6-A248-34F139E0CF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Dr Vinod on Cluster Analysis 8971073111 vinodanalytics@gmail.com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E0B84AA-94B0-41AE-AF90-588CF9927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05CD1-7993-4880-9009-5D4382C0544A}" type="slidenum">
              <a:rPr lang="en-IN" smtClean="0"/>
              <a:t>63</a:t>
            </a:fld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DD014D6-E2DC-4E19-824F-B320B2C230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0669" y="3696775"/>
            <a:ext cx="3610662" cy="2040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85384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2B27C8C-1838-4852-830E-DB2FC7AE77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05CD1-7993-4880-9009-5D4382C0544A}" type="slidenum">
              <a:rPr lang="en-IN" smtClean="0"/>
              <a:t>64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595167-5F3E-4108-A26D-C2B85BAA72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7826" y="817939"/>
            <a:ext cx="7305990" cy="55384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5DD64EA-D5EE-4E93-97A4-9F984D63AD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8397" y="3886995"/>
            <a:ext cx="1623719" cy="12177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7B3AAE0-95E3-4EDD-851D-7480845430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3997" y="2466504"/>
            <a:ext cx="1533829" cy="12396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040B168-AB9A-4BC7-8AB3-9AD5527128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8267" y="1345201"/>
            <a:ext cx="1833513" cy="103087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B4A17A-0574-41CD-A2A5-689A61037F6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0593" y="273568"/>
            <a:ext cx="1443046" cy="96129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DC8A209-24A8-41B8-9BFD-72B858984F8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951" y="3429000"/>
            <a:ext cx="1808332" cy="200879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4720DFD-3BF9-44C5-8773-74A14042CD57}"/>
              </a:ext>
            </a:extLst>
          </p:cNvPr>
          <p:cNvSpPr txBox="1"/>
          <p:nvPr/>
        </p:nvSpPr>
        <p:spPr>
          <a:xfrm>
            <a:off x="538364" y="1250470"/>
            <a:ext cx="208249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</a:rPr>
              <a:t>Food For</a:t>
            </a:r>
          </a:p>
          <a:p>
            <a:r>
              <a:rPr lang="en-US" sz="2400" b="1" dirty="0">
                <a:solidFill>
                  <a:srgbClr val="0070C0"/>
                </a:solidFill>
              </a:rPr>
              <a:t>Brain Storming</a:t>
            </a:r>
            <a:endParaRPr lang="en-IN" sz="24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619989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DB725C6-44D4-4DE8-BECF-DCABA0003D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77306" y="6280935"/>
            <a:ext cx="3380295" cy="365125"/>
          </a:xfrm>
        </p:spPr>
        <p:txBody>
          <a:bodyPr/>
          <a:lstStyle/>
          <a:p>
            <a:r>
              <a:rPr lang="en-IN" dirty="0"/>
              <a:t>Dr Vinod on Cluster Analysis 8971073111 vinodanalytics@gmail.com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C011297-753A-48B4-BE55-1BD59F47D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05CD1-7993-4880-9009-5D4382C0544A}" type="slidenum">
              <a:rPr lang="en-IN" smtClean="0"/>
              <a:t>65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D3DBF7-B69C-4994-ABBC-1C637CB44D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1727" y="235669"/>
            <a:ext cx="4071568" cy="30865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BD809B0-78F0-413A-94F3-9ED0D832B4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516" y="2253006"/>
            <a:ext cx="4071568" cy="30865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9B79645-E2A9-48D3-9829-0805BEE7B8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8566" y="3433547"/>
            <a:ext cx="3837889" cy="286969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E83A9EE-E896-4EBA-83F9-44B8E5F5F8B9}"/>
              </a:ext>
            </a:extLst>
          </p:cNvPr>
          <p:cNvSpPr txBox="1"/>
          <p:nvPr/>
        </p:nvSpPr>
        <p:spPr>
          <a:xfrm>
            <a:off x="9671901" y="1084082"/>
            <a:ext cx="1072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Cluster_1</a:t>
            </a:r>
            <a:endParaRPr lang="en-IN" b="1" dirty="0">
              <a:solidFill>
                <a:srgbClr val="0070C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007D85A-2E41-44A0-93D4-D71DFEEB51FC}"/>
              </a:ext>
            </a:extLst>
          </p:cNvPr>
          <p:cNvSpPr txBox="1"/>
          <p:nvPr/>
        </p:nvSpPr>
        <p:spPr>
          <a:xfrm>
            <a:off x="9601048" y="4140546"/>
            <a:ext cx="1081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Cluster_2</a:t>
            </a:r>
            <a:endParaRPr lang="en-IN" b="1" dirty="0">
              <a:solidFill>
                <a:srgbClr val="0070C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B9FAFB7-7F3F-485C-98C0-99BAADE4A79E}"/>
              </a:ext>
            </a:extLst>
          </p:cNvPr>
          <p:cNvSpPr txBox="1"/>
          <p:nvPr/>
        </p:nvSpPr>
        <p:spPr>
          <a:xfrm>
            <a:off x="1447626" y="622417"/>
            <a:ext cx="208249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</a:rPr>
              <a:t>Food For</a:t>
            </a:r>
          </a:p>
          <a:p>
            <a:r>
              <a:rPr lang="en-US" sz="2400" b="1" dirty="0">
                <a:solidFill>
                  <a:srgbClr val="0070C0"/>
                </a:solidFill>
              </a:rPr>
              <a:t>Brain Storming</a:t>
            </a:r>
            <a:endParaRPr lang="en-IN" sz="24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132922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DB725C6-44D4-4DE8-BECF-DCABA0003D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77306" y="6280935"/>
            <a:ext cx="3380295" cy="365125"/>
          </a:xfrm>
        </p:spPr>
        <p:txBody>
          <a:bodyPr/>
          <a:lstStyle/>
          <a:p>
            <a:r>
              <a:rPr lang="en-IN" dirty="0"/>
              <a:t>Dr Vinod on Cluster Analysis 8971073111 vinodanalytics@gmail.com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C011297-753A-48B4-BE55-1BD59F47D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05CD1-7993-4880-9009-5D4382C0544A}" type="slidenum">
              <a:rPr lang="en-IN" smtClean="0"/>
              <a:t>66</a:t>
            </a:fld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D809B0-78F0-413A-94F3-9ED0D832B4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399" y="2287778"/>
            <a:ext cx="4071568" cy="308651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8874E4D-9496-4AA7-BD11-7C8874BDF0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3836" y="237059"/>
            <a:ext cx="4071568" cy="304898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39FD637-691A-40BB-A761-44C8229B7EAC}"/>
              </a:ext>
            </a:extLst>
          </p:cNvPr>
          <p:cNvSpPr txBox="1"/>
          <p:nvPr/>
        </p:nvSpPr>
        <p:spPr>
          <a:xfrm>
            <a:off x="10140054" y="1001421"/>
            <a:ext cx="1081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Cluster_3</a:t>
            </a:r>
            <a:endParaRPr lang="en-IN" b="1" dirty="0">
              <a:solidFill>
                <a:srgbClr val="0070C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B0AC4D4-C276-498A-805A-2A85157C12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2022" y="3286045"/>
            <a:ext cx="4155195" cy="311161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59294E7-9712-4CA4-A3DC-A5043F6EA679}"/>
              </a:ext>
            </a:extLst>
          </p:cNvPr>
          <p:cNvSpPr txBox="1"/>
          <p:nvPr/>
        </p:nvSpPr>
        <p:spPr>
          <a:xfrm>
            <a:off x="10140054" y="3831034"/>
            <a:ext cx="1081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Cluster_4</a:t>
            </a:r>
            <a:endParaRPr lang="en-IN" b="1" dirty="0">
              <a:solidFill>
                <a:srgbClr val="0070C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1501F4-A026-4018-B0BA-9BA73E5995D0}"/>
              </a:ext>
            </a:extLst>
          </p:cNvPr>
          <p:cNvSpPr txBox="1"/>
          <p:nvPr/>
        </p:nvSpPr>
        <p:spPr>
          <a:xfrm>
            <a:off x="1867543" y="539756"/>
            <a:ext cx="208249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</a:rPr>
              <a:t>Food For</a:t>
            </a:r>
          </a:p>
          <a:p>
            <a:r>
              <a:rPr lang="en-US" sz="2400" b="1" dirty="0">
                <a:solidFill>
                  <a:srgbClr val="0070C0"/>
                </a:solidFill>
              </a:rPr>
              <a:t>Brain Storming</a:t>
            </a:r>
            <a:endParaRPr lang="en-IN" sz="24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872230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115B2B3-7631-44B6-B818-929A318689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Dr Vinod on Cluster Analysis 8971073111 vinodanalytics@gmail.com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A6B1E65-E72D-4DAE-8B65-3A35CB3155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05CD1-7993-4880-9009-5D4382C0544A}" type="slidenum">
              <a:rPr lang="en-IN" smtClean="0"/>
              <a:t>67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E5CB93-501C-4404-95C2-3D93E8416C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013" y="136525"/>
            <a:ext cx="9401175" cy="4267200"/>
          </a:xfrm>
          <a:prstGeom prst="rect">
            <a:avLst/>
          </a:prstGeom>
        </p:spPr>
      </p:pic>
      <p:pic>
        <p:nvPicPr>
          <p:cNvPr id="6" name="Picture 2" descr="Image result for thank you pics">
            <a:extLst>
              <a:ext uri="{FF2B5EF4-FFF2-40B4-BE49-F238E27FC236}">
                <a16:creationId xmlns:a16="http://schemas.microsoft.com/office/drawing/2014/main" id="{86D6B0A3-AE31-4D3F-BBC6-3E14C6395D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8" t="19100" r="2979" b="19338"/>
          <a:stretch/>
        </p:blipFill>
        <p:spPr bwMode="auto">
          <a:xfrm>
            <a:off x="4038600" y="4250600"/>
            <a:ext cx="3993246" cy="2031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124502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83948CB-E7BB-404A-83A3-92184F91CD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Dr Vinod on Cluster Analysis 8971073111 vinodanalytics@gmail.com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984CA3-B111-47F8-9B93-D3137373B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05CD1-7993-4880-9009-5D4382C0544A}" type="slidenum">
              <a:rPr lang="en-IN" smtClean="0"/>
              <a:t>68</a:t>
            </a:fld>
            <a:endParaRPr lang="en-IN"/>
          </a:p>
        </p:txBody>
      </p:sp>
      <p:pic>
        <p:nvPicPr>
          <p:cNvPr id="5" name="Picture 4" descr="Image result for teacher images and quotes">
            <a:extLst>
              <a:ext uri="{FF2B5EF4-FFF2-40B4-BE49-F238E27FC236}">
                <a16:creationId xmlns:a16="http://schemas.microsoft.com/office/drawing/2014/main" id="{5E90FC00-30DC-42B9-9B5F-8538D9B237DA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29748" y="1041920"/>
            <a:ext cx="3048000" cy="441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 descr="&quot;Learn everything you can, anytime you can, from anyone you can - there will always come a time when you will be grateful you did.&quot;">
            <a:extLst>
              <a:ext uri="{FF2B5EF4-FFF2-40B4-BE49-F238E27FC236}">
                <a16:creationId xmlns:a16="http://schemas.microsoft.com/office/drawing/2014/main" id="{2758C792-BE45-42AA-A04B-127C832A9812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990252" y="1041920"/>
            <a:ext cx="4379233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2748084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F414C85-1DD1-4ABF-830C-95EA8021B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05CD1-7993-4880-9009-5D4382C0544A}" type="slidenum">
              <a:rPr lang="en-IN" smtClean="0"/>
              <a:t>7</a:t>
            </a:fld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0697D5C-6AA8-47DA-872A-93D5CA2476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5122" y="125646"/>
            <a:ext cx="6577242" cy="64132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A6A9F79-53D9-40E2-937B-4723D7B633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5834" y="345236"/>
            <a:ext cx="1685826" cy="112301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4BFFF70-C714-4EF5-BCFB-8FC49C835B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5834" y="1872379"/>
            <a:ext cx="1833513" cy="103087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A41AAF8-9C2F-4615-8963-D14B4B2F53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5675" y="3334939"/>
            <a:ext cx="1533829" cy="12396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87A0267-6646-4621-BAFB-DD7047E4AC5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0729" y="4924920"/>
            <a:ext cx="1623719" cy="121778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A3EDAAB-9663-4647-A2FC-81652C697E5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206" y="2903249"/>
            <a:ext cx="1808332" cy="2008794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BE743D1A-1859-4460-8E26-72014A012443}"/>
              </a:ext>
            </a:extLst>
          </p:cNvPr>
          <p:cNvSpPr/>
          <p:nvPr/>
        </p:nvSpPr>
        <p:spPr>
          <a:xfrm>
            <a:off x="8766928" y="4421171"/>
            <a:ext cx="914400" cy="365125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1AC522E-3180-4FF4-B5B7-C6F0DE360ACD}"/>
              </a:ext>
            </a:extLst>
          </p:cNvPr>
          <p:cNvSpPr/>
          <p:nvPr/>
        </p:nvSpPr>
        <p:spPr>
          <a:xfrm>
            <a:off x="10766397" y="5996651"/>
            <a:ext cx="587403" cy="292116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Title 3">
            <a:extLst>
              <a:ext uri="{FF2B5EF4-FFF2-40B4-BE49-F238E27FC236}">
                <a16:creationId xmlns:a16="http://schemas.microsoft.com/office/drawing/2014/main" id="{209CC5B6-5D8B-4BA3-825E-8B3E760D58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0757" y="906745"/>
            <a:ext cx="2197230" cy="842276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Know </a:t>
            </a:r>
            <a:br>
              <a:rPr lang="en-US" b="1" dirty="0">
                <a:solidFill>
                  <a:srgbClr val="C00000"/>
                </a:solidFill>
              </a:rPr>
            </a:br>
            <a:r>
              <a:rPr lang="en-US" b="1" dirty="0">
                <a:solidFill>
                  <a:srgbClr val="C00000"/>
                </a:solidFill>
              </a:rPr>
              <a:t>Your Data</a:t>
            </a:r>
            <a:endParaRPr lang="en-IN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73962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FB0F6C6-7513-4411-87E6-A8CC255D74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689863" y="6383206"/>
            <a:ext cx="3119487" cy="365125"/>
          </a:xfrm>
        </p:spPr>
        <p:txBody>
          <a:bodyPr/>
          <a:lstStyle/>
          <a:p>
            <a:r>
              <a:rPr lang="en-IN" dirty="0"/>
              <a:t>Dr Vinod on Cluster Analysis 8971073111 vinodanalytics@gmail.com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4160E5-A27C-4A6E-A2DC-18211450DF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05CD1-7993-4880-9009-5D4382C0544A}" type="slidenum">
              <a:rPr lang="en-IN" smtClean="0"/>
              <a:t>8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9EE502-9B70-4A03-96CB-0075A589B3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167" y="1490550"/>
            <a:ext cx="6228865" cy="454275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874C19C-D974-4D52-BB49-BA9B7BE1A0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5441" y="2205665"/>
            <a:ext cx="1808332" cy="2008794"/>
          </a:xfrm>
          <a:prstGeom prst="rect">
            <a:avLst/>
          </a:prstGeom>
        </p:spPr>
      </p:pic>
      <p:sp>
        <p:nvSpPr>
          <p:cNvPr id="7" name="Title 3">
            <a:extLst>
              <a:ext uri="{FF2B5EF4-FFF2-40B4-BE49-F238E27FC236}">
                <a16:creationId xmlns:a16="http://schemas.microsoft.com/office/drawing/2014/main" id="{D76DCEE7-F0CC-48E4-99B7-4EA5C6EF28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750" y="403217"/>
            <a:ext cx="10515600" cy="842963"/>
          </a:xfrm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Know Your Data</a:t>
            </a:r>
            <a:endParaRPr lang="en-IN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78917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A5A5BBC-060A-4BB2-91D0-31A0D27CDF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29552" y="6356350"/>
            <a:ext cx="5081048" cy="365125"/>
          </a:xfrm>
        </p:spPr>
        <p:txBody>
          <a:bodyPr/>
          <a:lstStyle/>
          <a:p>
            <a:r>
              <a:rPr lang="en-IN" dirty="0"/>
              <a:t>Dr Vinod on Cluster Analysis 8971073111 vinodanalytics@gmail.com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1CD6E36-F4BA-4AF9-9E61-B8BF67E07C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05CD1-7993-4880-9009-5D4382C0544A}" type="slidenum">
              <a:rPr lang="en-IN" smtClean="0"/>
              <a:t>9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1ACC1E-846D-48F4-96D8-94D72C343D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2971" y="381622"/>
            <a:ext cx="6542544" cy="572349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B5F2EFD-AAAD-4C34-BF94-DC064F9AD1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912" y="2724140"/>
            <a:ext cx="1808332" cy="2008794"/>
          </a:xfrm>
          <a:prstGeom prst="rect">
            <a:avLst/>
          </a:prstGeom>
        </p:spPr>
      </p:pic>
      <p:sp>
        <p:nvSpPr>
          <p:cNvPr id="7" name="Title 3">
            <a:extLst>
              <a:ext uri="{FF2B5EF4-FFF2-40B4-BE49-F238E27FC236}">
                <a16:creationId xmlns:a16="http://schemas.microsoft.com/office/drawing/2014/main" id="{1D48E8BB-0093-46E6-8894-93658B7A88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493" y="1480008"/>
            <a:ext cx="2556554" cy="842276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Know Your </a:t>
            </a:r>
            <a:br>
              <a:rPr lang="en-US" b="1" dirty="0">
                <a:solidFill>
                  <a:srgbClr val="C00000"/>
                </a:solidFill>
              </a:rPr>
            </a:br>
            <a:r>
              <a:rPr lang="en-US" b="1" dirty="0">
                <a:solidFill>
                  <a:srgbClr val="C00000"/>
                </a:solidFill>
              </a:rPr>
              <a:t>Data</a:t>
            </a:r>
            <a:endParaRPr lang="en-IN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61687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989</TotalTime>
  <Words>1228</Words>
  <Application>Microsoft Office PowerPoint</Application>
  <PresentationFormat>Widescreen</PresentationFormat>
  <Paragraphs>226</Paragraphs>
  <Slides>68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73" baseType="lpstr">
      <vt:lpstr>Arial</vt:lpstr>
      <vt:lpstr>Calibri</vt:lpstr>
      <vt:lpstr>Calibri Light</vt:lpstr>
      <vt:lpstr>Wingdings</vt:lpstr>
      <vt:lpstr>Office Theme</vt:lpstr>
      <vt:lpstr>Cluster Analysis:  Case Study on Segmentation of Indian States</vt:lpstr>
      <vt:lpstr>PowerPoint Presentation</vt:lpstr>
      <vt:lpstr>Data Source</vt:lpstr>
      <vt:lpstr>Beneficiaries</vt:lpstr>
      <vt:lpstr>Cluster Analysis: The Suspense!</vt:lpstr>
      <vt:lpstr>Know Your Data</vt:lpstr>
      <vt:lpstr>Know  Your Data</vt:lpstr>
      <vt:lpstr>Know Your Data</vt:lpstr>
      <vt:lpstr>Know Your  Data</vt:lpstr>
      <vt:lpstr>Know  Your  Data</vt:lpstr>
      <vt:lpstr>Know  Your  Data</vt:lpstr>
      <vt:lpstr>Know  Your  Data</vt:lpstr>
      <vt:lpstr>Know  Your  Data</vt:lpstr>
      <vt:lpstr>PowerPoint Presentation</vt:lpstr>
      <vt:lpstr>How K Means Clustering works?</vt:lpstr>
      <vt:lpstr>Create working directory</vt:lpstr>
      <vt:lpstr>Import Libraries</vt:lpstr>
      <vt:lpstr>Import Data</vt:lpstr>
      <vt:lpstr>Have a view</vt:lpstr>
      <vt:lpstr>Lets bring State as index</vt:lpstr>
      <vt:lpstr>Take 10 random samples</vt:lpstr>
      <vt:lpstr>Distance Matrix</vt:lpstr>
      <vt:lpstr>Plot Distance Matrix</vt:lpstr>
      <vt:lpstr>PowerPoint Presentation</vt:lpstr>
      <vt:lpstr>Visualize Distance Matrix</vt:lpstr>
      <vt:lpstr>Let’s scale the Data</vt:lpstr>
      <vt:lpstr>PowerPoint Presentation</vt:lpstr>
      <vt:lpstr>Cluster Membership</vt:lpstr>
      <vt:lpstr>Let’s add column ‘cluster’ to the Data</vt:lpstr>
      <vt:lpstr>Cluster 1</vt:lpstr>
      <vt:lpstr>Cluster 2</vt:lpstr>
      <vt:lpstr>Cluster 3</vt:lpstr>
      <vt:lpstr>Cluster 4</vt:lpstr>
      <vt:lpstr>Cluster Profiling</vt:lpstr>
      <vt:lpstr>Cluster Profiling </vt:lpstr>
      <vt:lpstr>Plot Clusters</vt:lpstr>
      <vt:lpstr>PowerPoint Presentation</vt:lpstr>
      <vt:lpstr>Silhouette Score</vt:lpstr>
      <vt:lpstr>PowerPoint Presentation</vt:lpstr>
      <vt:lpstr>Picturization of Silhouette Coefficient </vt:lpstr>
      <vt:lpstr>Expect some variation!</vt:lpstr>
      <vt:lpstr>Average Silhouette Score</vt:lpstr>
      <vt:lpstr>Silhouette Scores (4)</vt:lpstr>
      <vt:lpstr>Silhouette Values</vt:lpstr>
      <vt:lpstr>How Silhouette Score is calculated?</vt:lpstr>
      <vt:lpstr>PowerPoint Presentation</vt:lpstr>
      <vt:lpstr>PowerPoint Presentation</vt:lpstr>
      <vt:lpstr>PowerPoint Presentation</vt:lpstr>
      <vt:lpstr>K Means:                3 Clusters</vt:lpstr>
      <vt:lpstr>Plot of Three Clusters</vt:lpstr>
      <vt:lpstr>Silhouette Scores in Three Clusters </vt:lpstr>
      <vt:lpstr>Comparison of Silhouette Scores</vt:lpstr>
      <vt:lpstr>Conclusion: K Means  </vt:lpstr>
      <vt:lpstr>Hierarchical Clustering: ward method</vt:lpstr>
      <vt:lpstr>Hierarchical Clustering: single method</vt:lpstr>
      <vt:lpstr>Hierarchical Clustering: complete method</vt:lpstr>
      <vt:lpstr>Hierarchical Clustering: average method</vt:lpstr>
      <vt:lpstr>How Cophenetic Correlation is calculated?  Average Linkage </vt:lpstr>
      <vt:lpstr>Stage 2</vt:lpstr>
      <vt:lpstr>Stage 3</vt:lpstr>
      <vt:lpstr>Stage 4</vt:lpstr>
      <vt:lpstr>Final Correlation Matrix</vt:lpstr>
      <vt:lpstr>Final Conclusion: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Cluster Analysis:  Case Study on Segmentation of Indian States</dc:title>
  <dc:creator>Dr Vinod</dc:creator>
  <cp:lastModifiedBy>Dr Vinod</cp:lastModifiedBy>
  <cp:revision>80</cp:revision>
  <cp:lastPrinted>2020-05-06T08:14:34Z</cp:lastPrinted>
  <dcterms:created xsi:type="dcterms:W3CDTF">2020-05-05T15:40:58Z</dcterms:created>
  <dcterms:modified xsi:type="dcterms:W3CDTF">2020-05-07T14:07:58Z</dcterms:modified>
</cp:coreProperties>
</file>